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wav" ContentType="audio/wav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2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notesSlides/notesSlide3.xml" ContentType="application/vnd.openxmlformats-officedocument.presentationml.notesSlide+xml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notesSlides/notesSlide4.xml" ContentType="application/vnd.openxmlformats-officedocument.presentationml.notesSlide+xml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embeddings/oleObject177.bin" ContentType="application/vnd.openxmlformats-officedocument.oleObject"/>
  <Override PartName="/ppt/embeddings/oleObject178.bin" ContentType="application/vnd.openxmlformats-officedocument.oleObject"/>
  <Override PartName="/ppt/embeddings/oleObject179.bin" ContentType="application/vnd.openxmlformats-officedocument.oleObject"/>
  <Override PartName="/ppt/embeddings/oleObject180.bin" ContentType="application/vnd.openxmlformats-officedocument.oleObject"/>
  <Override PartName="/ppt/embeddings/oleObject181.bin" ContentType="application/vnd.openxmlformats-officedocument.oleObject"/>
  <Override PartName="/ppt/embeddings/oleObject182.bin" ContentType="application/vnd.openxmlformats-officedocument.oleObject"/>
  <Override PartName="/ppt/embeddings/oleObject183.bin" ContentType="application/vnd.openxmlformats-officedocument.oleObject"/>
  <Override PartName="/ppt/embeddings/oleObject184.bin" ContentType="application/vnd.openxmlformats-officedocument.oleObject"/>
  <Override PartName="/ppt/embeddings/oleObject185.bin" ContentType="application/vnd.openxmlformats-officedocument.oleObject"/>
  <Override PartName="/ppt/embeddings/oleObject186.bin" ContentType="application/vnd.openxmlformats-officedocument.oleObject"/>
  <Override PartName="/ppt/embeddings/oleObject187.bin" ContentType="application/vnd.openxmlformats-officedocument.oleObject"/>
  <Override PartName="/ppt/embeddings/oleObject188.bin" ContentType="application/vnd.openxmlformats-officedocument.oleObject"/>
  <Override PartName="/ppt/embeddings/oleObject189.bin" ContentType="application/vnd.openxmlformats-officedocument.oleObject"/>
  <Override PartName="/ppt/embeddings/oleObject190.bin" ContentType="application/vnd.openxmlformats-officedocument.oleObject"/>
  <Override PartName="/ppt/embeddings/oleObject191.bin" ContentType="application/vnd.openxmlformats-officedocument.oleObject"/>
  <Override PartName="/ppt/embeddings/oleObject192.bin" ContentType="application/vnd.openxmlformats-officedocument.oleObject"/>
  <Override PartName="/ppt/embeddings/oleObject193.bin" ContentType="application/vnd.openxmlformats-officedocument.oleObject"/>
  <Override PartName="/ppt/embeddings/oleObject194.bin" ContentType="application/vnd.openxmlformats-officedocument.oleObject"/>
  <Override PartName="/ppt/embeddings/oleObject195.bin" ContentType="application/vnd.openxmlformats-officedocument.oleObject"/>
  <Override PartName="/ppt/embeddings/oleObject196.bin" ContentType="application/vnd.openxmlformats-officedocument.oleObject"/>
  <Override PartName="/ppt/embeddings/oleObject197.bin" ContentType="application/vnd.openxmlformats-officedocument.oleObject"/>
  <Override PartName="/ppt/embeddings/oleObject198.bin" ContentType="application/vnd.openxmlformats-officedocument.oleObject"/>
  <Override PartName="/ppt/embeddings/oleObject199.bin" ContentType="application/vnd.openxmlformats-officedocument.oleObject"/>
  <Override PartName="/ppt/embeddings/oleObject200.bin" ContentType="application/vnd.openxmlformats-officedocument.oleObject"/>
  <Override PartName="/ppt/embeddings/oleObject201.bin" ContentType="application/vnd.openxmlformats-officedocument.oleObject"/>
  <Override PartName="/ppt/embeddings/oleObject202.bin" ContentType="application/vnd.openxmlformats-officedocument.oleObject"/>
  <Override PartName="/ppt/embeddings/oleObject203.bin" ContentType="application/vnd.openxmlformats-officedocument.oleObject"/>
  <Override PartName="/ppt/embeddings/oleObject204.bin" ContentType="application/vnd.openxmlformats-officedocument.oleObject"/>
  <Override PartName="/ppt/embeddings/oleObject205.bin" ContentType="application/vnd.openxmlformats-officedocument.oleObject"/>
  <Override PartName="/ppt/embeddings/oleObject206.bin" ContentType="application/vnd.openxmlformats-officedocument.oleObject"/>
  <Override PartName="/ppt/embeddings/oleObject207.bin" ContentType="application/vnd.openxmlformats-officedocument.oleObject"/>
  <Override PartName="/ppt/embeddings/oleObject208.bin" ContentType="application/vnd.openxmlformats-officedocument.oleObject"/>
  <Override PartName="/ppt/embeddings/oleObject209.bin" ContentType="application/vnd.openxmlformats-officedocument.oleObject"/>
  <Override PartName="/ppt/embeddings/oleObject210.bin" ContentType="application/vnd.openxmlformats-officedocument.oleObject"/>
  <Override PartName="/ppt/embeddings/oleObject211.bin" ContentType="application/vnd.openxmlformats-officedocument.oleObject"/>
  <Override PartName="/ppt/embeddings/oleObject212.bin" ContentType="application/vnd.openxmlformats-officedocument.oleObject"/>
  <Override PartName="/ppt/embeddings/oleObject213.bin" ContentType="application/vnd.openxmlformats-officedocument.oleObject"/>
  <Override PartName="/ppt/embeddings/oleObject214.bin" ContentType="application/vnd.openxmlformats-officedocument.oleObject"/>
  <Override PartName="/ppt/embeddings/oleObject215.bin" ContentType="application/vnd.openxmlformats-officedocument.oleObject"/>
  <Override PartName="/ppt/embeddings/oleObject216.bin" ContentType="application/vnd.openxmlformats-officedocument.oleObject"/>
  <Override PartName="/ppt/embeddings/oleObject217.bin" ContentType="application/vnd.openxmlformats-officedocument.oleObject"/>
  <Override PartName="/ppt/embeddings/oleObject218.bin" ContentType="application/vnd.openxmlformats-officedocument.oleObject"/>
  <Override PartName="/ppt/embeddings/oleObject219.bin" ContentType="application/vnd.openxmlformats-officedocument.oleObject"/>
  <Override PartName="/ppt/embeddings/oleObject220.bin" ContentType="application/vnd.openxmlformats-officedocument.oleObject"/>
  <Override PartName="/ppt/embeddings/oleObject221.bin" ContentType="application/vnd.openxmlformats-officedocument.oleObject"/>
  <Override PartName="/ppt/embeddings/oleObject222.bin" ContentType="application/vnd.openxmlformats-officedocument.oleObject"/>
  <Override PartName="/ppt/embeddings/oleObject223.bin" ContentType="application/vnd.openxmlformats-officedocument.oleObject"/>
  <Override PartName="/ppt/embeddings/oleObject224.bin" ContentType="application/vnd.openxmlformats-officedocument.oleObject"/>
  <Override PartName="/ppt/embeddings/oleObject225.bin" ContentType="application/vnd.openxmlformats-officedocument.oleObject"/>
  <Override PartName="/ppt/embeddings/oleObject226.bin" ContentType="application/vnd.openxmlformats-officedocument.oleObject"/>
  <Override PartName="/ppt/embeddings/oleObject227.bin" ContentType="application/vnd.openxmlformats-officedocument.oleObject"/>
  <Override PartName="/ppt/embeddings/oleObject228.bin" ContentType="application/vnd.openxmlformats-officedocument.oleObject"/>
  <Override PartName="/ppt/embeddings/oleObject229.bin" ContentType="application/vnd.openxmlformats-officedocument.oleObject"/>
  <Override PartName="/ppt/embeddings/oleObject230.bin" ContentType="application/vnd.openxmlformats-officedocument.oleObject"/>
  <Override PartName="/ppt/embeddings/oleObject231.bin" ContentType="application/vnd.openxmlformats-officedocument.oleObject"/>
  <Override PartName="/ppt/embeddings/oleObject232.bin" ContentType="application/vnd.openxmlformats-officedocument.oleObject"/>
  <Override PartName="/ppt/embeddings/oleObject233.bin" ContentType="application/vnd.openxmlformats-officedocument.oleObject"/>
  <Override PartName="/ppt/embeddings/oleObject234.bin" ContentType="application/vnd.openxmlformats-officedocument.oleObject"/>
  <Override PartName="/ppt/embeddings/oleObject235.bin" ContentType="application/vnd.openxmlformats-officedocument.oleObject"/>
  <Override PartName="/ppt/embeddings/oleObject236.bin" ContentType="application/vnd.openxmlformats-officedocument.oleObject"/>
  <Override PartName="/ppt/embeddings/oleObject237.bin" ContentType="application/vnd.openxmlformats-officedocument.oleObject"/>
  <Override PartName="/ppt/embeddings/oleObject238.bin" ContentType="application/vnd.openxmlformats-officedocument.oleObject"/>
  <Override PartName="/ppt/embeddings/oleObject239.bin" ContentType="application/vnd.openxmlformats-officedocument.oleObject"/>
  <Override PartName="/ppt/embeddings/oleObject24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88"/>
  </p:notesMasterIdLst>
  <p:handoutMasterIdLst>
    <p:handoutMasterId r:id="rId89"/>
  </p:handoutMasterIdLst>
  <p:sldIdLst>
    <p:sldId id="349" r:id="rId2"/>
    <p:sldId id="350" r:id="rId3"/>
    <p:sldId id="351" r:id="rId4"/>
    <p:sldId id="902" r:id="rId5"/>
    <p:sldId id="973" r:id="rId6"/>
    <p:sldId id="974" r:id="rId7"/>
    <p:sldId id="975" r:id="rId8"/>
    <p:sldId id="888" r:id="rId9"/>
    <p:sldId id="924" r:id="rId10"/>
    <p:sldId id="889" r:id="rId11"/>
    <p:sldId id="890" r:id="rId12"/>
    <p:sldId id="891" r:id="rId13"/>
    <p:sldId id="892" r:id="rId14"/>
    <p:sldId id="893" r:id="rId15"/>
    <p:sldId id="894" r:id="rId16"/>
    <p:sldId id="895" r:id="rId17"/>
    <p:sldId id="896" r:id="rId18"/>
    <p:sldId id="899" r:id="rId19"/>
    <p:sldId id="900" r:id="rId20"/>
    <p:sldId id="883" r:id="rId21"/>
    <p:sldId id="884" r:id="rId22"/>
    <p:sldId id="885" r:id="rId23"/>
    <p:sldId id="886" r:id="rId24"/>
    <p:sldId id="854" r:id="rId25"/>
    <p:sldId id="855" r:id="rId26"/>
    <p:sldId id="856" r:id="rId27"/>
    <p:sldId id="857" r:id="rId28"/>
    <p:sldId id="858" r:id="rId29"/>
    <p:sldId id="859" r:id="rId30"/>
    <p:sldId id="860" r:id="rId31"/>
    <p:sldId id="861" r:id="rId32"/>
    <p:sldId id="862" r:id="rId33"/>
    <p:sldId id="872" r:id="rId34"/>
    <p:sldId id="873" r:id="rId35"/>
    <p:sldId id="874" r:id="rId36"/>
    <p:sldId id="875" r:id="rId37"/>
    <p:sldId id="876" r:id="rId38"/>
    <p:sldId id="877" r:id="rId39"/>
    <p:sldId id="878" r:id="rId40"/>
    <p:sldId id="879" r:id="rId41"/>
    <p:sldId id="880" r:id="rId42"/>
    <p:sldId id="881" r:id="rId43"/>
    <p:sldId id="882" r:id="rId44"/>
    <p:sldId id="990" r:id="rId45"/>
    <p:sldId id="977" r:id="rId46"/>
    <p:sldId id="978" r:id="rId47"/>
    <p:sldId id="979" r:id="rId48"/>
    <p:sldId id="980" r:id="rId49"/>
    <p:sldId id="991" r:id="rId50"/>
    <p:sldId id="981" r:id="rId51"/>
    <p:sldId id="982" r:id="rId52"/>
    <p:sldId id="983" r:id="rId53"/>
    <p:sldId id="985" r:id="rId54"/>
    <p:sldId id="986" r:id="rId55"/>
    <p:sldId id="987" r:id="rId56"/>
    <p:sldId id="988" r:id="rId57"/>
    <p:sldId id="989" r:id="rId58"/>
    <p:sldId id="837" r:id="rId59"/>
    <p:sldId id="838" r:id="rId60"/>
    <p:sldId id="845" r:id="rId61"/>
    <p:sldId id="846" r:id="rId62"/>
    <p:sldId id="847" r:id="rId63"/>
    <p:sldId id="849" r:id="rId64"/>
    <p:sldId id="850" r:id="rId65"/>
    <p:sldId id="852" r:id="rId66"/>
    <p:sldId id="853" r:id="rId67"/>
    <p:sldId id="778" r:id="rId68"/>
    <p:sldId id="833" r:id="rId69"/>
    <p:sldId id="763" r:id="rId70"/>
    <p:sldId id="776" r:id="rId71"/>
    <p:sldId id="767" r:id="rId72"/>
    <p:sldId id="835" r:id="rId73"/>
    <p:sldId id="834" r:id="rId74"/>
    <p:sldId id="823" r:id="rId75"/>
    <p:sldId id="832" r:id="rId76"/>
    <p:sldId id="824" r:id="rId77"/>
    <p:sldId id="825" r:id="rId78"/>
    <p:sldId id="812" r:id="rId79"/>
    <p:sldId id="836" r:id="rId80"/>
    <p:sldId id="815" r:id="rId81"/>
    <p:sldId id="803" r:id="rId82"/>
    <p:sldId id="828" r:id="rId83"/>
    <p:sldId id="829" r:id="rId84"/>
    <p:sldId id="830" r:id="rId85"/>
    <p:sldId id="831" r:id="rId86"/>
    <p:sldId id="804" r:id="rId8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i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i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i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i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>
        <p:scale>
          <a:sx n="125" d="100"/>
          <a:sy n="125" d="100"/>
        </p:scale>
        <p:origin x="-1840" y="-264"/>
      </p:cViewPr>
      <p:guideLst>
        <p:guide orient="horz" pos="24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9" d="100"/>
          <a:sy n="59" d="100"/>
        </p:scale>
        <p:origin x="-1740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39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wmf"/><Relationship Id="rId6" Type="http://schemas.openxmlformats.org/officeDocument/2006/relationships/image" Target="../media/image74.wmf"/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15.v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emf"/><Relationship Id="rId12" Type="http://schemas.openxmlformats.org/officeDocument/2006/relationships/image" Target="../media/image87.emf"/><Relationship Id="rId13" Type="http://schemas.openxmlformats.org/officeDocument/2006/relationships/image" Target="../media/image88.emf"/><Relationship Id="rId1" Type="http://schemas.openxmlformats.org/officeDocument/2006/relationships/image" Target="../media/image76.emf"/><Relationship Id="rId2" Type="http://schemas.openxmlformats.org/officeDocument/2006/relationships/image" Target="../media/image77.emf"/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6" Type="http://schemas.openxmlformats.org/officeDocument/2006/relationships/image" Target="../media/image81.emf"/><Relationship Id="rId7" Type="http://schemas.openxmlformats.org/officeDocument/2006/relationships/image" Target="../media/image82.emf"/><Relationship Id="rId8" Type="http://schemas.openxmlformats.org/officeDocument/2006/relationships/image" Target="../media/image83.emf"/><Relationship Id="rId9" Type="http://schemas.openxmlformats.org/officeDocument/2006/relationships/image" Target="../media/image84.emf"/><Relationship Id="rId10" Type="http://schemas.openxmlformats.org/officeDocument/2006/relationships/image" Target="../media/image8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Relationship Id="rId2" Type="http://schemas.openxmlformats.org/officeDocument/2006/relationships/image" Target="../media/image9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Relationship Id="rId2" Type="http://schemas.openxmlformats.org/officeDocument/2006/relationships/image" Target="../media/image9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Relationship Id="rId2" Type="http://schemas.openxmlformats.org/officeDocument/2006/relationships/image" Target="../media/image9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5" Type="http://schemas.openxmlformats.org/officeDocument/2006/relationships/image" Target="../media/image102.emf"/><Relationship Id="rId6" Type="http://schemas.openxmlformats.org/officeDocument/2006/relationships/image" Target="../media/image103.emf"/><Relationship Id="rId1" Type="http://schemas.openxmlformats.org/officeDocument/2006/relationships/image" Target="../media/image98.emf"/><Relationship Id="rId2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image" Target="../media/image105.emf"/><Relationship Id="rId2" Type="http://schemas.openxmlformats.org/officeDocument/2006/relationships/image" Target="../media/image10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Relationship Id="rId2" Type="http://schemas.openxmlformats.org/officeDocument/2006/relationships/image" Target="../media/image10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Relationship Id="rId2" Type="http://schemas.openxmlformats.org/officeDocument/2006/relationships/image" Target="../media/image111.emf"/><Relationship Id="rId3" Type="http://schemas.openxmlformats.org/officeDocument/2006/relationships/image" Target="../media/image11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Relationship Id="rId2" Type="http://schemas.openxmlformats.org/officeDocument/2006/relationships/image" Target="../media/image115.emf"/><Relationship Id="rId3" Type="http://schemas.openxmlformats.org/officeDocument/2006/relationships/image" Target="../media/image11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Relationship Id="rId2" Type="http://schemas.openxmlformats.org/officeDocument/2006/relationships/image" Target="../media/image12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4" Type="http://schemas.openxmlformats.org/officeDocument/2006/relationships/image" Target="../media/image131.wmf"/><Relationship Id="rId5" Type="http://schemas.openxmlformats.org/officeDocument/2006/relationships/image" Target="../media/image132.wmf"/><Relationship Id="rId1" Type="http://schemas.openxmlformats.org/officeDocument/2006/relationships/image" Target="../media/image128.wmf"/><Relationship Id="rId2" Type="http://schemas.openxmlformats.org/officeDocument/2006/relationships/image" Target="../media/image12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Relationship Id="rId2" Type="http://schemas.openxmlformats.org/officeDocument/2006/relationships/image" Target="../media/image134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4" Type="http://schemas.openxmlformats.org/officeDocument/2006/relationships/image" Target="../media/image139.wmf"/><Relationship Id="rId1" Type="http://schemas.openxmlformats.org/officeDocument/2006/relationships/image" Target="../media/image136.wmf"/><Relationship Id="rId2" Type="http://schemas.openxmlformats.org/officeDocument/2006/relationships/image" Target="../media/image137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4" Type="http://schemas.openxmlformats.org/officeDocument/2006/relationships/image" Target="../media/image144.emf"/><Relationship Id="rId1" Type="http://schemas.openxmlformats.org/officeDocument/2006/relationships/image" Target="../media/image141.emf"/><Relationship Id="rId2" Type="http://schemas.openxmlformats.org/officeDocument/2006/relationships/image" Target="../media/image14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Relationship Id="rId2" Type="http://schemas.openxmlformats.org/officeDocument/2006/relationships/image" Target="../media/image152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4" Type="http://schemas.openxmlformats.org/officeDocument/2006/relationships/image" Target="../media/image156.emf"/><Relationship Id="rId1" Type="http://schemas.openxmlformats.org/officeDocument/2006/relationships/image" Target="../media/image153.emf"/><Relationship Id="rId2" Type="http://schemas.openxmlformats.org/officeDocument/2006/relationships/image" Target="../media/image154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1" Type="http://schemas.openxmlformats.org/officeDocument/2006/relationships/image" Target="../media/image157.emf"/><Relationship Id="rId2" Type="http://schemas.openxmlformats.org/officeDocument/2006/relationships/image" Target="../media/image158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image" Target="../media/image162.emf"/><Relationship Id="rId2" Type="http://schemas.openxmlformats.org/officeDocument/2006/relationships/image" Target="../media/image163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8" Type="http://schemas.openxmlformats.org/officeDocument/2006/relationships/image" Target="../media/image176.emf"/><Relationship Id="rId1" Type="http://schemas.openxmlformats.org/officeDocument/2006/relationships/image" Target="../media/image169.emf"/><Relationship Id="rId2" Type="http://schemas.openxmlformats.org/officeDocument/2006/relationships/image" Target="../media/image17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Relationship Id="rId2" Type="http://schemas.openxmlformats.org/officeDocument/2006/relationships/image" Target="../media/image179.emf"/><Relationship Id="rId3" Type="http://schemas.openxmlformats.org/officeDocument/2006/relationships/image" Target="../media/image18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5" Type="http://schemas.openxmlformats.org/officeDocument/2006/relationships/image" Target="../media/image185.emf"/><Relationship Id="rId6" Type="http://schemas.openxmlformats.org/officeDocument/2006/relationships/image" Target="../media/image186.emf"/><Relationship Id="rId7" Type="http://schemas.openxmlformats.org/officeDocument/2006/relationships/image" Target="../media/image187.emf"/><Relationship Id="rId1" Type="http://schemas.openxmlformats.org/officeDocument/2006/relationships/image" Target="../media/image181.emf"/><Relationship Id="rId2" Type="http://schemas.openxmlformats.org/officeDocument/2006/relationships/image" Target="../media/image182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93.emf"/><Relationship Id="rId6" Type="http://schemas.openxmlformats.org/officeDocument/2006/relationships/image" Target="../media/image194.emf"/><Relationship Id="rId1" Type="http://schemas.openxmlformats.org/officeDocument/2006/relationships/image" Target="../media/image189.emf"/><Relationship Id="rId2" Type="http://schemas.openxmlformats.org/officeDocument/2006/relationships/image" Target="../media/image190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4" Type="http://schemas.openxmlformats.org/officeDocument/2006/relationships/image" Target="../media/image199.emf"/><Relationship Id="rId5" Type="http://schemas.openxmlformats.org/officeDocument/2006/relationships/image" Target="../media/image200.wmf"/><Relationship Id="rId6" Type="http://schemas.openxmlformats.org/officeDocument/2006/relationships/image" Target="../media/image201.emf"/><Relationship Id="rId7" Type="http://schemas.openxmlformats.org/officeDocument/2006/relationships/image" Target="../media/image202.emf"/><Relationship Id="rId1" Type="http://schemas.openxmlformats.org/officeDocument/2006/relationships/image" Target="../media/image196.emf"/><Relationship Id="rId2" Type="http://schemas.openxmlformats.org/officeDocument/2006/relationships/image" Target="../media/image197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4" Type="http://schemas.openxmlformats.org/officeDocument/2006/relationships/image" Target="../media/image206.emf"/><Relationship Id="rId1" Type="http://schemas.openxmlformats.org/officeDocument/2006/relationships/image" Target="../media/image203.emf"/><Relationship Id="rId2" Type="http://schemas.openxmlformats.org/officeDocument/2006/relationships/image" Target="../media/image204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4" Type="http://schemas.openxmlformats.org/officeDocument/2006/relationships/image" Target="../media/image210.emf"/><Relationship Id="rId5" Type="http://schemas.openxmlformats.org/officeDocument/2006/relationships/image" Target="../media/image211.wmf"/><Relationship Id="rId1" Type="http://schemas.openxmlformats.org/officeDocument/2006/relationships/image" Target="../media/image207.wmf"/><Relationship Id="rId2" Type="http://schemas.openxmlformats.org/officeDocument/2006/relationships/image" Target="../media/image208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4" Type="http://schemas.openxmlformats.org/officeDocument/2006/relationships/image" Target="../media/image215.emf"/><Relationship Id="rId5" Type="http://schemas.openxmlformats.org/officeDocument/2006/relationships/image" Target="../media/image216.emf"/><Relationship Id="rId6" Type="http://schemas.openxmlformats.org/officeDocument/2006/relationships/image" Target="../media/image217.emf"/><Relationship Id="rId7" Type="http://schemas.openxmlformats.org/officeDocument/2006/relationships/image" Target="../media/image218.emf"/><Relationship Id="rId8" Type="http://schemas.openxmlformats.org/officeDocument/2006/relationships/image" Target="../media/image219.emf"/><Relationship Id="rId9" Type="http://schemas.openxmlformats.org/officeDocument/2006/relationships/image" Target="../media/image220.emf"/><Relationship Id="rId1" Type="http://schemas.openxmlformats.org/officeDocument/2006/relationships/image" Target="../media/image212.emf"/><Relationship Id="rId2" Type="http://schemas.openxmlformats.org/officeDocument/2006/relationships/image" Target="../media/image21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Relationship Id="rId2" Type="http://schemas.openxmlformats.org/officeDocument/2006/relationships/image" Target="../media/image223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1" Type="http://schemas.openxmlformats.org/officeDocument/2006/relationships/image" Target="../media/image224.emf"/><Relationship Id="rId2" Type="http://schemas.openxmlformats.org/officeDocument/2006/relationships/image" Target="../media/image22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4" Type="http://schemas.openxmlformats.org/officeDocument/2006/relationships/image" Target="../media/image236.emf"/><Relationship Id="rId5" Type="http://schemas.openxmlformats.org/officeDocument/2006/relationships/image" Target="../media/image237.emf"/><Relationship Id="rId1" Type="http://schemas.openxmlformats.org/officeDocument/2006/relationships/image" Target="../media/image233.emf"/><Relationship Id="rId2" Type="http://schemas.openxmlformats.org/officeDocument/2006/relationships/image" Target="../media/image2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9.emf"/><Relationship Id="rId2" Type="http://schemas.openxmlformats.org/officeDocument/2006/relationships/image" Target="../media/image240.emf"/><Relationship Id="rId3" Type="http://schemas.openxmlformats.org/officeDocument/2006/relationships/image" Target="../media/image241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4" Type="http://schemas.openxmlformats.org/officeDocument/2006/relationships/image" Target="../media/image199.emf"/><Relationship Id="rId5" Type="http://schemas.openxmlformats.org/officeDocument/2006/relationships/image" Target="../media/image200.wmf"/><Relationship Id="rId6" Type="http://schemas.openxmlformats.org/officeDocument/2006/relationships/image" Target="../media/image242.emf"/><Relationship Id="rId7" Type="http://schemas.openxmlformats.org/officeDocument/2006/relationships/image" Target="../media/image243.emf"/><Relationship Id="rId8" Type="http://schemas.openxmlformats.org/officeDocument/2006/relationships/image" Target="../media/image244.emf"/><Relationship Id="rId9" Type="http://schemas.openxmlformats.org/officeDocument/2006/relationships/image" Target="../media/image245.emf"/><Relationship Id="rId1" Type="http://schemas.openxmlformats.org/officeDocument/2006/relationships/image" Target="../media/image196.emf"/><Relationship Id="rId2" Type="http://schemas.openxmlformats.org/officeDocument/2006/relationships/image" Target="../media/image197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6.emf"/><Relationship Id="rId2" Type="http://schemas.openxmlformats.org/officeDocument/2006/relationships/image" Target="../media/image247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4" Type="http://schemas.openxmlformats.org/officeDocument/2006/relationships/image" Target="../media/image251.emf"/><Relationship Id="rId1" Type="http://schemas.openxmlformats.org/officeDocument/2006/relationships/image" Target="../media/image248.emf"/><Relationship Id="rId2" Type="http://schemas.openxmlformats.org/officeDocument/2006/relationships/image" Target="../media/image249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1" Type="http://schemas.openxmlformats.org/officeDocument/2006/relationships/image" Target="../media/image252.emf"/><Relationship Id="rId2" Type="http://schemas.openxmlformats.org/officeDocument/2006/relationships/image" Target="../media/image253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4" Type="http://schemas.openxmlformats.org/officeDocument/2006/relationships/image" Target="../media/image259.emf"/><Relationship Id="rId1" Type="http://schemas.openxmlformats.org/officeDocument/2006/relationships/image" Target="../media/image256.emf"/><Relationship Id="rId2" Type="http://schemas.openxmlformats.org/officeDocument/2006/relationships/image" Target="../media/image25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23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400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 defTabSz="947738">
              <a:defRPr sz="1200" i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06863" y="0"/>
            <a:ext cx="3221037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 i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40075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 defTabSz="947738">
              <a:defRPr sz="1200" i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06863" y="9120188"/>
            <a:ext cx="3221037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 i="0">
                <a:cs typeface="+mn-cs"/>
              </a:defRPr>
            </a:lvl1pPr>
          </a:lstStyle>
          <a:p>
            <a:pPr>
              <a:defRPr/>
            </a:pPr>
            <a:fld id="{E1233CD3-90D6-0645-BFA0-7A741A62E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080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defTabSz="966788">
              <a:defRPr sz="1200" i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i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defTabSz="966788">
              <a:defRPr sz="1200" i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i="0">
                <a:cs typeface="+mn-cs"/>
              </a:defRPr>
            </a:lvl1pPr>
          </a:lstStyle>
          <a:p>
            <a:pPr>
              <a:defRPr/>
            </a:pPr>
            <a:fld id="{39050E7B-21DD-F146-8C6A-8FF9D6A68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81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66788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66788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66788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66788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AA2AE27-62CD-374B-AEB0-1704B3D1C6F3}" type="slidenum">
              <a:rPr lang="en-US" sz="1200" i="0">
                <a:latin typeface="Tahoma" charset="0"/>
              </a:rPr>
              <a:pPr/>
              <a:t>1</a:t>
            </a:fld>
            <a:endParaRPr lang="en-US" sz="1200" i="0">
              <a:latin typeface="Tahoma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ahoma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50E7B-21DD-F146-8C6A-8FF9D6A684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2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50E7B-21DD-F146-8C6A-8FF9D6A684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50E7B-21DD-F146-8C6A-8FF9D6A684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fld id="{9D0B2981-1C61-8F4C-A122-E2922CCD86FA}" type="datetime1">
              <a:rPr lang="en-US" smtClean="0"/>
              <a:t>6/5/13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fld id="{ACD42AB9-B302-A645-AACB-34AB832E5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7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1CFF7-903C-6546-AA32-8F0707C48101}" type="datetime1">
              <a:rPr lang="en-US" smtClean="0"/>
              <a:t>6/5/13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52DEB-61CF-8647-BB7F-0B0EA57FB3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3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228600"/>
            <a:ext cx="2057400" cy="5829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19800" cy="5829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857D5-6062-0C4C-B4BE-96D13C0FF911}" type="datetime1">
              <a:rPr lang="en-US" smtClean="0"/>
              <a:t>6/5/13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D28C9-C872-0E45-8C34-35D58FA17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77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838200"/>
            <a:ext cx="41148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41148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11265"/>
      </p:ext>
    </p:extLst>
  </p:cSld>
  <p:clrMapOvr>
    <a:masterClrMapping/>
  </p:clrMapOvr>
  <p:transition xmlns:p14="http://schemas.microsoft.com/office/powerpoint/2010/main">
    <p:pull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838200"/>
            <a:ext cx="41148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838200"/>
            <a:ext cx="4114800" cy="2667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114800" cy="2667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5613"/>
      </p:ext>
    </p:extLst>
  </p:cSld>
  <p:clrMapOvr>
    <a:masterClrMapping/>
  </p:clrMapOvr>
  <p:transition xmlns:p14="http://schemas.microsoft.com/office/powerpoint/2010/main">
    <p:pull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09F35-5841-804D-9CED-BCA2A8A89BA4}" type="datetime1">
              <a:rPr lang="en-US" smtClean="0"/>
              <a:t>6/5/13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E7754-164D-EC44-A61A-B9DDE42CE2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5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3DADB-0F3C-A440-936F-E2501701C697}" type="datetime1">
              <a:rPr lang="en-US" smtClean="0"/>
              <a:t>6/5/13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79403-AF90-CC40-8EBD-3D3DF99BEB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81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000D8-A417-1244-92BF-75CE4CD74394}" type="datetime1">
              <a:rPr lang="en-US" smtClean="0"/>
              <a:t>6/5/13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FDE08-3DBE-E64D-B726-D199EC405F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CD507-D5F2-7943-A56A-AB9E04637785}" type="datetime1">
              <a:rPr lang="en-US" smtClean="0"/>
              <a:t>6/5/13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9E69E-CB45-824F-95E2-0B511F87F4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2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7FEE7-D850-F642-81FD-12F095A26115}" type="datetime1">
              <a:rPr lang="en-US" smtClean="0"/>
              <a:t>6/5/13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13A322-BF7B-E24E-BF5A-974247A11E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7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468DC-3480-6741-9130-5FC0061307A7}" type="datetime1">
              <a:rPr lang="en-US" smtClean="0"/>
              <a:t>6/5/13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47BDA-16D3-DC4B-B455-D8B3C3E69E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6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552B1-AD8E-0E43-B1EE-10A707813CA4}" type="datetime1">
              <a:rPr lang="en-US" smtClean="0"/>
              <a:t>6/5/13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05A56-047B-E84D-8ECC-A5630F6F1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4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415C8-1B58-B44B-8600-61E209B0DABF}" type="datetime1">
              <a:rPr lang="en-US" smtClean="0"/>
              <a:t>6/5/13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D27D6-EC90-A346-B51E-2F13115C0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78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60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 i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E9343D0-78AB-AA4F-93FB-24D8E33BB75E}" type="datetime1">
              <a:rPr lang="en-US" smtClean="0"/>
              <a:t>6/5/13</a:t>
            </a:fld>
            <a:endParaRPr lang="en-US"/>
          </a:p>
        </p:txBody>
      </p:sp>
      <p:sp>
        <p:nvSpPr>
          <p:cNvPr id="2560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000" i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2560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 i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76991B0-A474-7A41-9C5D-F2D9D45A1F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0" y="1371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1" r:id="rId12"/>
    <p:sldLayoutId id="2147483832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3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1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emf"/><Relationship Id="rId12" Type="http://schemas.openxmlformats.org/officeDocument/2006/relationships/oleObject" Target="../embeddings/oleObject24.bin"/><Relationship Id="rId13" Type="http://schemas.openxmlformats.org/officeDocument/2006/relationships/image" Target="../media/image26.emf"/><Relationship Id="rId14" Type="http://schemas.openxmlformats.org/officeDocument/2006/relationships/oleObject" Target="../embeddings/oleObject25.bin"/><Relationship Id="rId15" Type="http://schemas.openxmlformats.org/officeDocument/2006/relationships/image" Target="../media/image2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8.png"/><Relationship Id="rId4" Type="http://schemas.openxmlformats.org/officeDocument/2006/relationships/oleObject" Target="../embeddings/oleObject20.bin"/><Relationship Id="rId5" Type="http://schemas.openxmlformats.org/officeDocument/2006/relationships/image" Target="../media/image22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23.emf"/><Relationship Id="rId8" Type="http://schemas.openxmlformats.org/officeDocument/2006/relationships/oleObject" Target="../embeddings/oleObject22.bin"/><Relationship Id="rId9" Type="http://schemas.openxmlformats.org/officeDocument/2006/relationships/image" Target="../media/image24.emf"/><Relationship Id="rId10" Type="http://schemas.openxmlformats.org/officeDocument/2006/relationships/oleObject" Target="../embeddings/oleObject23.bin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emf"/><Relationship Id="rId12" Type="http://schemas.openxmlformats.org/officeDocument/2006/relationships/oleObject" Target="../embeddings/oleObject30.bin"/><Relationship Id="rId13" Type="http://schemas.openxmlformats.org/officeDocument/2006/relationships/image" Target="../media/image33.emf"/><Relationship Id="rId14" Type="http://schemas.openxmlformats.org/officeDocument/2006/relationships/oleObject" Target="../embeddings/oleObject31.bin"/><Relationship Id="rId15" Type="http://schemas.openxmlformats.org/officeDocument/2006/relationships/image" Target="../media/image34.emf"/><Relationship Id="rId16" Type="http://schemas.openxmlformats.org/officeDocument/2006/relationships/oleObject" Target="../embeddings/oleObject32.bin"/><Relationship Id="rId17" Type="http://schemas.openxmlformats.org/officeDocument/2006/relationships/image" Target="../media/image35.emf"/><Relationship Id="rId18" Type="http://schemas.openxmlformats.org/officeDocument/2006/relationships/oleObject" Target="../embeddings/oleObject33.bin"/><Relationship Id="rId19" Type="http://schemas.openxmlformats.org/officeDocument/2006/relationships/image" Target="../media/image2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36.png"/><Relationship Id="rId4" Type="http://schemas.openxmlformats.org/officeDocument/2006/relationships/oleObject" Target="../embeddings/oleObject26.bin"/><Relationship Id="rId5" Type="http://schemas.openxmlformats.org/officeDocument/2006/relationships/image" Target="../media/image29.e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30.emf"/><Relationship Id="rId8" Type="http://schemas.openxmlformats.org/officeDocument/2006/relationships/oleObject" Target="../embeddings/oleObject28.bin"/><Relationship Id="rId9" Type="http://schemas.openxmlformats.org/officeDocument/2006/relationships/image" Target="../media/image31.emf"/><Relationship Id="rId10" Type="http://schemas.openxmlformats.org/officeDocument/2006/relationships/oleObject" Target="../embeddings/oleObject29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35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3.bin"/><Relationship Id="rId12" Type="http://schemas.openxmlformats.org/officeDocument/2006/relationships/image" Target="../media/image46.emf"/><Relationship Id="rId13" Type="http://schemas.openxmlformats.org/officeDocument/2006/relationships/oleObject" Target="../embeddings/oleObject44.bin"/><Relationship Id="rId14" Type="http://schemas.openxmlformats.org/officeDocument/2006/relationships/image" Target="../media/image3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9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41.bin"/><Relationship Id="rId8" Type="http://schemas.openxmlformats.org/officeDocument/2006/relationships/image" Target="../media/image44.emf"/><Relationship Id="rId9" Type="http://schemas.openxmlformats.org/officeDocument/2006/relationships/oleObject" Target="../embeddings/oleObject42.bin"/><Relationship Id="rId10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9.bin"/><Relationship Id="rId12" Type="http://schemas.openxmlformats.org/officeDocument/2006/relationships/image" Target="../media/image51.emf"/><Relationship Id="rId13" Type="http://schemas.openxmlformats.org/officeDocument/2006/relationships/oleObject" Target="../embeddings/oleObject50.bin"/><Relationship Id="rId14" Type="http://schemas.openxmlformats.org/officeDocument/2006/relationships/image" Target="../media/image52.emf"/><Relationship Id="rId15" Type="http://schemas.openxmlformats.org/officeDocument/2006/relationships/oleObject" Target="../embeddings/oleObject51.bin"/><Relationship Id="rId16" Type="http://schemas.openxmlformats.org/officeDocument/2006/relationships/image" Target="../media/image5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5.bin"/><Relationship Id="rId4" Type="http://schemas.openxmlformats.org/officeDocument/2006/relationships/image" Target="../media/image47.emf"/><Relationship Id="rId5" Type="http://schemas.openxmlformats.org/officeDocument/2006/relationships/oleObject" Target="../embeddings/oleObject46.bin"/><Relationship Id="rId6" Type="http://schemas.openxmlformats.org/officeDocument/2006/relationships/image" Target="../media/image48.emf"/><Relationship Id="rId7" Type="http://schemas.openxmlformats.org/officeDocument/2006/relationships/oleObject" Target="../embeddings/oleObject47.bin"/><Relationship Id="rId8" Type="http://schemas.openxmlformats.org/officeDocument/2006/relationships/image" Target="../media/image49.emf"/><Relationship Id="rId9" Type="http://schemas.openxmlformats.org/officeDocument/2006/relationships/oleObject" Target="../embeddings/oleObject48.bin"/><Relationship Id="rId10" Type="http://schemas.openxmlformats.org/officeDocument/2006/relationships/image" Target="../media/image50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5.bin"/><Relationship Id="rId12" Type="http://schemas.openxmlformats.org/officeDocument/2006/relationships/image" Target="../media/image5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58.png"/><Relationship Id="rId5" Type="http://schemas.openxmlformats.org/officeDocument/2006/relationships/oleObject" Target="../embeddings/oleObject52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55.emf"/><Relationship Id="rId9" Type="http://schemas.openxmlformats.org/officeDocument/2006/relationships/oleObject" Target="../embeddings/oleObject54.bin"/><Relationship Id="rId10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64.bin"/><Relationship Id="rId21" Type="http://schemas.openxmlformats.org/officeDocument/2006/relationships/image" Target="../media/image67.emf"/><Relationship Id="rId10" Type="http://schemas.openxmlformats.org/officeDocument/2006/relationships/oleObject" Target="../embeddings/oleObject59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60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61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62.bin"/><Relationship Id="rId17" Type="http://schemas.openxmlformats.org/officeDocument/2006/relationships/image" Target="../media/image65.emf"/><Relationship Id="rId18" Type="http://schemas.openxmlformats.org/officeDocument/2006/relationships/oleObject" Target="../embeddings/oleObject63.bin"/><Relationship Id="rId19" Type="http://schemas.openxmlformats.org/officeDocument/2006/relationships/image" Target="../media/image6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68.png"/><Relationship Id="rId4" Type="http://schemas.openxmlformats.org/officeDocument/2006/relationships/oleObject" Target="../embeddings/oleObject56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57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58.bin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emf"/><Relationship Id="rId12" Type="http://schemas.openxmlformats.org/officeDocument/2006/relationships/oleObject" Target="../embeddings/oleObject69.bin"/><Relationship Id="rId13" Type="http://schemas.openxmlformats.org/officeDocument/2006/relationships/image" Target="../media/image73.wmf"/><Relationship Id="rId14" Type="http://schemas.openxmlformats.org/officeDocument/2006/relationships/oleObject" Target="../embeddings/oleObject70.bin"/><Relationship Id="rId15" Type="http://schemas.openxmlformats.org/officeDocument/2006/relationships/image" Target="../media/image74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75.png"/><Relationship Id="rId4" Type="http://schemas.openxmlformats.org/officeDocument/2006/relationships/oleObject" Target="../embeddings/oleObject65.bin"/><Relationship Id="rId5" Type="http://schemas.openxmlformats.org/officeDocument/2006/relationships/image" Target="../media/image69.emf"/><Relationship Id="rId6" Type="http://schemas.openxmlformats.org/officeDocument/2006/relationships/oleObject" Target="../embeddings/oleObject66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67.bin"/><Relationship Id="rId9" Type="http://schemas.openxmlformats.org/officeDocument/2006/relationships/image" Target="../media/image71.emf"/><Relationship Id="rId10" Type="http://schemas.openxmlformats.org/officeDocument/2006/relationships/oleObject" Target="../embeddings/oleObject68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emf"/><Relationship Id="rId20" Type="http://schemas.openxmlformats.org/officeDocument/2006/relationships/oleObject" Target="../embeddings/oleObject79.bin"/><Relationship Id="rId21" Type="http://schemas.openxmlformats.org/officeDocument/2006/relationships/image" Target="../media/image84.emf"/><Relationship Id="rId22" Type="http://schemas.openxmlformats.org/officeDocument/2006/relationships/oleObject" Target="../embeddings/oleObject80.bin"/><Relationship Id="rId23" Type="http://schemas.openxmlformats.org/officeDocument/2006/relationships/image" Target="../media/image85.emf"/><Relationship Id="rId24" Type="http://schemas.openxmlformats.org/officeDocument/2006/relationships/oleObject" Target="../embeddings/oleObject81.bin"/><Relationship Id="rId25" Type="http://schemas.openxmlformats.org/officeDocument/2006/relationships/image" Target="../media/image86.emf"/><Relationship Id="rId26" Type="http://schemas.openxmlformats.org/officeDocument/2006/relationships/oleObject" Target="../embeddings/oleObject82.bin"/><Relationship Id="rId27" Type="http://schemas.openxmlformats.org/officeDocument/2006/relationships/image" Target="../media/image87.emf"/><Relationship Id="rId28" Type="http://schemas.openxmlformats.org/officeDocument/2006/relationships/oleObject" Target="../embeddings/oleObject83.bin"/><Relationship Id="rId29" Type="http://schemas.openxmlformats.org/officeDocument/2006/relationships/image" Target="../media/image88.emf"/><Relationship Id="rId10" Type="http://schemas.openxmlformats.org/officeDocument/2006/relationships/oleObject" Target="../embeddings/oleObject74.bin"/><Relationship Id="rId11" Type="http://schemas.openxmlformats.org/officeDocument/2006/relationships/image" Target="../media/image79.emf"/><Relationship Id="rId12" Type="http://schemas.openxmlformats.org/officeDocument/2006/relationships/oleObject" Target="../embeddings/oleObject75.bin"/><Relationship Id="rId13" Type="http://schemas.openxmlformats.org/officeDocument/2006/relationships/image" Target="../media/image80.emf"/><Relationship Id="rId14" Type="http://schemas.openxmlformats.org/officeDocument/2006/relationships/oleObject" Target="../embeddings/oleObject76.bin"/><Relationship Id="rId15" Type="http://schemas.openxmlformats.org/officeDocument/2006/relationships/image" Target="../media/image81.emf"/><Relationship Id="rId16" Type="http://schemas.openxmlformats.org/officeDocument/2006/relationships/oleObject" Target="../embeddings/oleObject77.bin"/><Relationship Id="rId17" Type="http://schemas.openxmlformats.org/officeDocument/2006/relationships/image" Target="../media/image82.emf"/><Relationship Id="rId18" Type="http://schemas.openxmlformats.org/officeDocument/2006/relationships/oleObject" Target="../embeddings/oleObject78.bin"/><Relationship Id="rId19" Type="http://schemas.openxmlformats.org/officeDocument/2006/relationships/image" Target="../media/image83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9.emf"/><Relationship Id="rId4" Type="http://schemas.openxmlformats.org/officeDocument/2006/relationships/oleObject" Target="../embeddings/oleObject71.bin"/><Relationship Id="rId5" Type="http://schemas.openxmlformats.org/officeDocument/2006/relationships/image" Target="../media/image76.emf"/><Relationship Id="rId6" Type="http://schemas.openxmlformats.org/officeDocument/2006/relationships/oleObject" Target="../embeddings/oleObject72.bin"/><Relationship Id="rId7" Type="http://schemas.openxmlformats.org/officeDocument/2006/relationships/image" Target="../media/image77.emf"/><Relationship Id="rId8" Type="http://schemas.openxmlformats.org/officeDocument/2006/relationships/oleObject" Target="../embeddings/oleObject7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85.bin"/><Relationship Id="rId6" Type="http://schemas.openxmlformats.org/officeDocument/2006/relationships/image" Target="../media/image91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4" Type="http://schemas.openxmlformats.org/officeDocument/2006/relationships/image" Target="../media/image92.emf"/><Relationship Id="rId5" Type="http://schemas.openxmlformats.org/officeDocument/2006/relationships/oleObject" Target="../embeddings/oleObject87.bin"/><Relationship Id="rId6" Type="http://schemas.openxmlformats.org/officeDocument/2006/relationships/image" Target="../media/image93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4" Type="http://schemas.openxmlformats.org/officeDocument/2006/relationships/image" Target="../media/image94.emf"/><Relationship Id="rId5" Type="http://schemas.openxmlformats.org/officeDocument/2006/relationships/oleObject" Target="../embeddings/oleObject89.bin"/><Relationship Id="rId6" Type="http://schemas.openxmlformats.org/officeDocument/2006/relationships/image" Target="../media/image9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4" Type="http://schemas.openxmlformats.org/officeDocument/2006/relationships/oleObject" Target="../embeddings/oleObject90.bin"/><Relationship Id="rId5" Type="http://schemas.openxmlformats.org/officeDocument/2006/relationships/image" Target="../media/image96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4.bin"/><Relationship Id="rId12" Type="http://schemas.openxmlformats.org/officeDocument/2006/relationships/image" Target="../media/image101.emf"/><Relationship Id="rId13" Type="http://schemas.openxmlformats.org/officeDocument/2006/relationships/oleObject" Target="../embeddings/oleObject95.bin"/><Relationship Id="rId14" Type="http://schemas.openxmlformats.org/officeDocument/2006/relationships/image" Target="../media/image102.emf"/><Relationship Id="rId15" Type="http://schemas.openxmlformats.org/officeDocument/2006/relationships/oleObject" Target="../embeddings/oleObject96.bin"/><Relationship Id="rId16" Type="http://schemas.openxmlformats.org/officeDocument/2006/relationships/image" Target="../media/image103.emf"/><Relationship Id="rId17" Type="http://schemas.openxmlformats.org/officeDocument/2006/relationships/oleObject" Target="../embeddings/oleObject97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04.emf"/><Relationship Id="rId5" Type="http://schemas.openxmlformats.org/officeDocument/2006/relationships/oleObject" Target="../embeddings/oleObject91.bin"/><Relationship Id="rId6" Type="http://schemas.openxmlformats.org/officeDocument/2006/relationships/image" Target="../media/image98.emf"/><Relationship Id="rId7" Type="http://schemas.openxmlformats.org/officeDocument/2006/relationships/oleObject" Target="../embeddings/oleObject92.bin"/><Relationship Id="rId8" Type="http://schemas.openxmlformats.org/officeDocument/2006/relationships/image" Target="../media/image99.emf"/><Relationship Id="rId9" Type="http://schemas.openxmlformats.org/officeDocument/2006/relationships/oleObject" Target="../embeddings/oleObject93.bin"/><Relationship Id="rId10" Type="http://schemas.openxmlformats.org/officeDocument/2006/relationships/image" Target="../media/image100.em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1.bin"/><Relationship Id="rId12" Type="http://schemas.openxmlformats.org/officeDocument/2006/relationships/image" Target="../media/image103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07.emf"/><Relationship Id="rId5" Type="http://schemas.openxmlformats.org/officeDocument/2006/relationships/oleObject" Target="../embeddings/oleObject98.bin"/><Relationship Id="rId6" Type="http://schemas.openxmlformats.org/officeDocument/2006/relationships/image" Target="../media/image105.emf"/><Relationship Id="rId7" Type="http://schemas.openxmlformats.org/officeDocument/2006/relationships/oleObject" Target="../embeddings/oleObject99.bin"/><Relationship Id="rId8" Type="http://schemas.openxmlformats.org/officeDocument/2006/relationships/image" Target="../media/image106.emf"/><Relationship Id="rId9" Type="http://schemas.openxmlformats.org/officeDocument/2006/relationships/oleObject" Target="../embeddings/oleObject100.bin"/><Relationship Id="rId10" Type="http://schemas.openxmlformats.org/officeDocument/2006/relationships/image" Target="../media/image10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4" Type="http://schemas.openxmlformats.org/officeDocument/2006/relationships/image" Target="../media/image108.emf"/><Relationship Id="rId5" Type="http://schemas.openxmlformats.org/officeDocument/2006/relationships/oleObject" Target="../embeddings/oleObject103.bin"/><Relationship Id="rId6" Type="http://schemas.openxmlformats.org/officeDocument/2006/relationships/image" Target="../media/image109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104.bin"/><Relationship Id="rId6" Type="http://schemas.openxmlformats.org/officeDocument/2006/relationships/image" Target="../media/image110.emf"/><Relationship Id="rId7" Type="http://schemas.openxmlformats.org/officeDocument/2006/relationships/oleObject" Target="../embeddings/oleObject105.bin"/><Relationship Id="rId8" Type="http://schemas.openxmlformats.org/officeDocument/2006/relationships/image" Target="../media/image111.emf"/><Relationship Id="rId9" Type="http://schemas.openxmlformats.org/officeDocument/2006/relationships/oleObject" Target="../embeddings/oleObject106.bin"/><Relationship Id="rId10" Type="http://schemas.openxmlformats.org/officeDocument/2006/relationships/image" Target="../media/image112.emf"/><Relationship Id="rId11" Type="http://schemas.openxmlformats.org/officeDocument/2006/relationships/image" Target="../media/image113.png"/><Relationship Id="rId1" Type="http://schemas.openxmlformats.org/officeDocument/2006/relationships/vmlDrawing" Target="../drawings/vmlDrawing23.vml"/><Relationship Id="rId2" Type="http://schemas.microsoft.com/office/2007/relationships/media" Target="../media/media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4" Type="http://schemas.openxmlformats.org/officeDocument/2006/relationships/image" Target="../media/image114.emf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115.emf"/><Relationship Id="rId7" Type="http://schemas.openxmlformats.org/officeDocument/2006/relationships/oleObject" Target="../embeddings/oleObject109.bin"/><Relationship Id="rId8" Type="http://schemas.openxmlformats.org/officeDocument/2006/relationships/image" Target="../media/image11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oleObject" Target="../embeddings/oleObject110.bin"/><Relationship Id="rId5" Type="http://schemas.openxmlformats.org/officeDocument/2006/relationships/image" Target="../media/image117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20.emf"/><Relationship Id="rId5" Type="http://schemas.openxmlformats.org/officeDocument/2006/relationships/image" Target="../media/image11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4" Type="http://schemas.openxmlformats.org/officeDocument/2006/relationships/image" Target="../media/image122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6.xml"/><Relationship Id="rId5" Type="http://schemas.openxmlformats.org/officeDocument/2006/relationships/image" Target="../media/image124.emf"/><Relationship Id="rId6" Type="http://schemas.openxmlformats.org/officeDocument/2006/relationships/image" Target="../media/image113.png"/><Relationship Id="rId7" Type="http://schemas.openxmlformats.org/officeDocument/2006/relationships/oleObject" Target="../embeddings/oleObject112.bin"/><Relationship Id="rId8" Type="http://schemas.openxmlformats.org/officeDocument/2006/relationships/image" Target="../media/image123.emf"/><Relationship Id="rId9" Type="http://schemas.openxmlformats.org/officeDocument/2006/relationships/oleObject" Target="../embeddings/oleObject113.bin"/><Relationship Id="rId1" Type="http://schemas.openxmlformats.org/officeDocument/2006/relationships/vmlDrawing" Target="../drawings/vmlDrawing27.vml"/><Relationship Id="rId2" Type="http://schemas.microsoft.com/office/2007/relationships/media" Target="../media/media2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oleObject" Target="../embeddings/oleObject114.bin"/><Relationship Id="rId5" Type="http://schemas.openxmlformats.org/officeDocument/2006/relationships/image" Target="../media/image123.emf"/><Relationship Id="rId6" Type="http://schemas.openxmlformats.org/officeDocument/2006/relationships/oleObject" Target="../embeddings/oleObject115.bin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4" Type="http://schemas.openxmlformats.org/officeDocument/2006/relationships/image" Target="../media/image126.wmf"/><Relationship Id="rId5" Type="http://schemas.openxmlformats.org/officeDocument/2006/relationships/oleObject" Target="../embeddings/oleObject117.bin"/><Relationship Id="rId6" Type="http://schemas.openxmlformats.org/officeDocument/2006/relationships/image" Target="../media/image127.w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2.bin"/><Relationship Id="rId12" Type="http://schemas.openxmlformats.org/officeDocument/2006/relationships/image" Target="../media/image132.w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12.xml"/><Relationship Id="rId3" Type="http://schemas.openxmlformats.org/officeDocument/2006/relationships/oleObject" Target="../embeddings/oleObject118.bin"/><Relationship Id="rId4" Type="http://schemas.openxmlformats.org/officeDocument/2006/relationships/image" Target="../media/image128.wmf"/><Relationship Id="rId5" Type="http://schemas.openxmlformats.org/officeDocument/2006/relationships/oleObject" Target="../embeddings/oleObject119.bin"/><Relationship Id="rId6" Type="http://schemas.openxmlformats.org/officeDocument/2006/relationships/image" Target="../media/image129.wmf"/><Relationship Id="rId7" Type="http://schemas.openxmlformats.org/officeDocument/2006/relationships/oleObject" Target="../embeddings/oleObject120.bin"/><Relationship Id="rId8" Type="http://schemas.openxmlformats.org/officeDocument/2006/relationships/image" Target="../media/image130.wmf"/><Relationship Id="rId9" Type="http://schemas.openxmlformats.org/officeDocument/2006/relationships/oleObject" Target="../embeddings/oleObject121.bin"/><Relationship Id="rId10" Type="http://schemas.openxmlformats.org/officeDocument/2006/relationships/image" Target="../media/image131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oleObject" Target="../embeddings/oleObject123.bin"/><Relationship Id="rId5" Type="http://schemas.openxmlformats.org/officeDocument/2006/relationships/image" Target="../media/image133.emf"/><Relationship Id="rId6" Type="http://schemas.openxmlformats.org/officeDocument/2006/relationships/oleObject" Target="../embeddings/oleObject124.bin"/><Relationship Id="rId7" Type="http://schemas.openxmlformats.org/officeDocument/2006/relationships/image" Target="../media/image134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oleObject" Target="../embeddings/oleObject125.bin"/><Relationship Id="rId5" Type="http://schemas.openxmlformats.org/officeDocument/2006/relationships/image" Target="../media/image136.wmf"/><Relationship Id="rId6" Type="http://schemas.openxmlformats.org/officeDocument/2006/relationships/oleObject" Target="../embeddings/oleObject126.bin"/><Relationship Id="rId7" Type="http://schemas.openxmlformats.org/officeDocument/2006/relationships/image" Target="../media/image137.wmf"/><Relationship Id="rId8" Type="http://schemas.openxmlformats.org/officeDocument/2006/relationships/oleObject" Target="../embeddings/oleObject127.bin"/><Relationship Id="rId9" Type="http://schemas.openxmlformats.org/officeDocument/2006/relationships/image" Target="../media/image138.wmf"/><Relationship Id="rId10" Type="http://schemas.openxmlformats.org/officeDocument/2006/relationships/oleObject" Target="../embeddings/oleObject128.bin"/><Relationship Id="rId11" Type="http://schemas.openxmlformats.org/officeDocument/2006/relationships/image" Target="../media/image139.w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4" Type="http://schemas.openxmlformats.org/officeDocument/2006/relationships/image" Target="../media/image141.emf"/><Relationship Id="rId5" Type="http://schemas.openxmlformats.org/officeDocument/2006/relationships/oleObject" Target="../embeddings/oleObject130.bin"/><Relationship Id="rId6" Type="http://schemas.openxmlformats.org/officeDocument/2006/relationships/image" Target="../media/image142.emf"/><Relationship Id="rId7" Type="http://schemas.openxmlformats.org/officeDocument/2006/relationships/oleObject" Target="../embeddings/oleObject131.bin"/><Relationship Id="rId8" Type="http://schemas.openxmlformats.org/officeDocument/2006/relationships/image" Target="../media/image143.emf"/><Relationship Id="rId9" Type="http://schemas.openxmlformats.org/officeDocument/2006/relationships/oleObject" Target="../embeddings/oleObject132.bin"/><Relationship Id="rId10" Type="http://schemas.openxmlformats.org/officeDocument/2006/relationships/image" Target="../media/image144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4" Type="http://schemas.openxmlformats.org/officeDocument/2006/relationships/image" Target="../media/image151.emf"/><Relationship Id="rId5" Type="http://schemas.openxmlformats.org/officeDocument/2006/relationships/oleObject" Target="../embeddings/oleObject134.bin"/><Relationship Id="rId6" Type="http://schemas.openxmlformats.org/officeDocument/2006/relationships/image" Target="../media/image152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4" Type="http://schemas.openxmlformats.org/officeDocument/2006/relationships/image" Target="../media/image153.emf"/><Relationship Id="rId5" Type="http://schemas.openxmlformats.org/officeDocument/2006/relationships/oleObject" Target="../embeddings/oleObject136.bin"/><Relationship Id="rId6" Type="http://schemas.openxmlformats.org/officeDocument/2006/relationships/image" Target="../media/image154.emf"/><Relationship Id="rId7" Type="http://schemas.openxmlformats.org/officeDocument/2006/relationships/oleObject" Target="../embeddings/oleObject137.bin"/><Relationship Id="rId8" Type="http://schemas.openxmlformats.org/officeDocument/2006/relationships/image" Target="../media/image155.emf"/><Relationship Id="rId9" Type="http://schemas.openxmlformats.org/officeDocument/2006/relationships/oleObject" Target="../embeddings/oleObject138.bin"/><Relationship Id="rId10" Type="http://schemas.openxmlformats.org/officeDocument/2006/relationships/image" Target="../media/image156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3.bin"/><Relationship Id="rId12" Type="http://schemas.openxmlformats.org/officeDocument/2006/relationships/image" Target="../media/image161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9.bin"/><Relationship Id="rId4" Type="http://schemas.openxmlformats.org/officeDocument/2006/relationships/image" Target="../media/image157.emf"/><Relationship Id="rId5" Type="http://schemas.openxmlformats.org/officeDocument/2006/relationships/oleObject" Target="../embeddings/oleObject140.bin"/><Relationship Id="rId6" Type="http://schemas.openxmlformats.org/officeDocument/2006/relationships/image" Target="../media/image158.emf"/><Relationship Id="rId7" Type="http://schemas.openxmlformats.org/officeDocument/2006/relationships/oleObject" Target="../embeddings/oleObject141.bin"/><Relationship Id="rId8" Type="http://schemas.openxmlformats.org/officeDocument/2006/relationships/image" Target="../media/image159.emf"/><Relationship Id="rId9" Type="http://schemas.openxmlformats.org/officeDocument/2006/relationships/oleObject" Target="../embeddings/oleObject142.bin"/><Relationship Id="rId10" Type="http://schemas.openxmlformats.org/officeDocument/2006/relationships/image" Target="../media/image160.emf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5.emf"/><Relationship Id="rId12" Type="http://schemas.openxmlformats.org/officeDocument/2006/relationships/oleObject" Target="../embeddings/oleObject148.bin"/><Relationship Id="rId13" Type="http://schemas.openxmlformats.org/officeDocument/2006/relationships/image" Target="../media/image166.emf"/><Relationship Id="rId14" Type="http://schemas.openxmlformats.org/officeDocument/2006/relationships/oleObject" Target="../embeddings/oleObject149.bin"/><Relationship Id="rId15" Type="http://schemas.openxmlformats.org/officeDocument/2006/relationships/image" Target="../media/image167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4.bin"/><Relationship Id="rId4" Type="http://schemas.openxmlformats.org/officeDocument/2006/relationships/image" Target="../media/image162.emf"/><Relationship Id="rId5" Type="http://schemas.openxmlformats.org/officeDocument/2006/relationships/oleObject" Target="../embeddings/oleObject145.bin"/><Relationship Id="rId6" Type="http://schemas.openxmlformats.org/officeDocument/2006/relationships/image" Target="../media/image163.emf"/><Relationship Id="rId7" Type="http://schemas.openxmlformats.org/officeDocument/2006/relationships/image" Target="../media/image168.png"/><Relationship Id="rId8" Type="http://schemas.openxmlformats.org/officeDocument/2006/relationships/oleObject" Target="../embeddings/oleObject146.bin"/><Relationship Id="rId9" Type="http://schemas.openxmlformats.org/officeDocument/2006/relationships/image" Target="../media/image164.emf"/><Relationship Id="rId10" Type="http://schemas.openxmlformats.org/officeDocument/2006/relationships/oleObject" Target="../embeddings/oleObject147.bin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oleObject" Target="../embeddings/oleObject154.bin"/><Relationship Id="rId13" Type="http://schemas.openxmlformats.org/officeDocument/2006/relationships/image" Target="../media/image173.emf"/><Relationship Id="rId14" Type="http://schemas.openxmlformats.org/officeDocument/2006/relationships/oleObject" Target="../embeddings/oleObject155.bin"/><Relationship Id="rId15" Type="http://schemas.openxmlformats.org/officeDocument/2006/relationships/image" Target="../media/image174.emf"/><Relationship Id="rId16" Type="http://schemas.openxmlformats.org/officeDocument/2006/relationships/oleObject" Target="../embeddings/oleObject156.bin"/><Relationship Id="rId17" Type="http://schemas.openxmlformats.org/officeDocument/2006/relationships/image" Target="../media/image175.emf"/><Relationship Id="rId18" Type="http://schemas.openxmlformats.org/officeDocument/2006/relationships/oleObject" Target="../embeddings/oleObject157.bin"/><Relationship Id="rId19" Type="http://schemas.openxmlformats.org/officeDocument/2006/relationships/image" Target="../media/image176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7.png"/><Relationship Id="rId4" Type="http://schemas.openxmlformats.org/officeDocument/2006/relationships/oleObject" Target="../embeddings/oleObject150.bin"/><Relationship Id="rId5" Type="http://schemas.openxmlformats.org/officeDocument/2006/relationships/image" Target="../media/image169.emf"/><Relationship Id="rId6" Type="http://schemas.openxmlformats.org/officeDocument/2006/relationships/oleObject" Target="../embeddings/oleObject151.bin"/><Relationship Id="rId7" Type="http://schemas.openxmlformats.org/officeDocument/2006/relationships/image" Target="../media/image170.emf"/><Relationship Id="rId8" Type="http://schemas.openxmlformats.org/officeDocument/2006/relationships/oleObject" Target="../embeddings/oleObject152.bin"/><Relationship Id="rId9" Type="http://schemas.openxmlformats.org/officeDocument/2006/relationships/image" Target="../media/image171.emf"/><Relationship Id="rId10" Type="http://schemas.openxmlformats.org/officeDocument/2006/relationships/oleObject" Target="../embeddings/oleObject15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4" Type="http://schemas.openxmlformats.org/officeDocument/2006/relationships/image" Target="../media/image178.emf"/><Relationship Id="rId5" Type="http://schemas.openxmlformats.org/officeDocument/2006/relationships/oleObject" Target="../embeddings/oleObject159.bin"/><Relationship Id="rId6" Type="http://schemas.openxmlformats.org/officeDocument/2006/relationships/image" Target="../media/image179.emf"/><Relationship Id="rId7" Type="http://schemas.openxmlformats.org/officeDocument/2006/relationships/oleObject" Target="../embeddings/oleObject160.bin"/><Relationship Id="rId8" Type="http://schemas.openxmlformats.org/officeDocument/2006/relationships/image" Target="../media/image180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8.png"/><Relationship Id="rId12" Type="http://schemas.openxmlformats.org/officeDocument/2006/relationships/oleObject" Target="../embeddings/oleObject165.bin"/><Relationship Id="rId13" Type="http://schemas.openxmlformats.org/officeDocument/2006/relationships/image" Target="../media/image185.emf"/><Relationship Id="rId14" Type="http://schemas.openxmlformats.org/officeDocument/2006/relationships/oleObject" Target="../embeddings/oleObject166.bin"/><Relationship Id="rId15" Type="http://schemas.openxmlformats.org/officeDocument/2006/relationships/image" Target="../media/image186.emf"/><Relationship Id="rId16" Type="http://schemas.openxmlformats.org/officeDocument/2006/relationships/oleObject" Target="../embeddings/oleObject167.bin"/><Relationship Id="rId17" Type="http://schemas.openxmlformats.org/officeDocument/2006/relationships/image" Target="../media/image187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61.bin"/><Relationship Id="rId4" Type="http://schemas.openxmlformats.org/officeDocument/2006/relationships/image" Target="../media/image181.emf"/><Relationship Id="rId5" Type="http://schemas.openxmlformats.org/officeDocument/2006/relationships/oleObject" Target="../embeddings/oleObject162.bin"/><Relationship Id="rId6" Type="http://schemas.openxmlformats.org/officeDocument/2006/relationships/image" Target="../media/image182.emf"/><Relationship Id="rId7" Type="http://schemas.openxmlformats.org/officeDocument/2006/relationships/oleObject" Target="../embeddings/oleObject163.bin"/><Relationship Id="rId8" Type="http://schemas.openxmlformats.org/officeDocument/2006/relationships/image" Target="../media/image183.emf"/><Relationship Id="rId9" Type="http://schemas.openxmlformats.org/officeDocument/2006/relationships/oleObject" Target="../embeddings/oleObject164.bin"/><Relationship Id="rId10" Type="http://schemas.openxmlformats.org/officeDocument/2006/relationships/image" Target="../media/image184.emf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emf"/><Relationship Id="rId12" Type="http://schemas.openxmlformats.org/officeDocument/2006/relationships/oleObject" Target="../embeddings/oleObject172.bin"/><Relationship Id="rId13" Type="http://schemas.openxmlformats.org/officeDocument/2006/relationships/image" Target="../media/image193.emf"/><Relationship Id="rId14" Type="http://schemas.openxmlformats.org/officeDocument/2006/relationships/oleObject" Target="../embeddings/oleObject173.bin"/><Relationship Id="rId15" Type="http://schemas.openxmlformats.org/officeDocument/2006/relationships/image" Target="../media/image194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5.png"/><Relationship Id="rId4" Type="http://schemas.openxmlformats.org/officeDocument/2006/relationships/oleObject" Target="../embeddings/oleObject168.bin"/><Relationship Id="rId5" Type="http://schemas.openxmlformats.org/officeDocument/2006/relationships/image" Target="../media/image189.emf"/><Relationship Id="rId6" Type="http://schemas.openxmlformats.org/officeDocument/2006/relationships/oleObject" Target="../embeddings/oleObject169.bin"/><Relationship Id="rId7" Type="http://schemas.openxmlformats.org/officeDocument/2006/relationships/image" Target="../media/image190.emf"/><Relationship Id="rId8" Type="http://schemas.openxmlformats.org/officeDocument/2006/relationships/oleObject" Target="../embeddings/oleObject170.bin"/><Relationship Id="rId9" Type="http://schemas.openxmlformats.org/officeDocument/2006/relationships/image" Target="../media/image191.emf"/><Relationship Id="rId10" Type="http://schemas.openxmlformats.org/officeDocument/2006/relationships/oleObject" Target="../embeddings/oleObject171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8.bin"/><Relationship Id="rId12" Type="http://schemas.openxmlformats.org/officeDocument/2006/relationships/image" Target="../media/image200.wmf"/><Relationship Id="rId13" Type="http://schemas.openxmlformats.org/officeDocument/2006/relationships/oleObject" Target="../embeddings/oleObject179.bin"/><Relationship Id="rId14" Type="http://schemas.openxmlformats.org/officeDocument/2006/relationships/image" Target="../media/image201.emf"/><Relationship Id="rId15" Type="http://schemas.openxmlformats.org/officeDocument/2006/relationships/oleObject" Target="../embeddings/oleObject180.bin"/><Relationship Id="rId16" Type="http://schemas.openxmlformats.org/officeDocument/2006/relationships/image" Target="../media/image202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4.bin"/><Relationship Id="rId4" Type="http://schemas.openxmlformats.org/officeDocument/2006/relationships/image" Target="../media/image196.emf"/><Relationship Id="rId5" Type="http://schemas.openxmlformats.org/officeDocument/2006/relationships/oleObject" Target="../embeddings/oleObject175.bin"/><Relationship Id="rId6" Type="http://schemas.openxmlformats.org/officeDocument/2006/relationships/image" Target="../media/image197.emf"/><Relationship Id="rId7" Type="http://schemas.openxmlformats.org/officeDocument/2006/relationships/oleObject" Target="../embeddings/oleObject176.bin"/><Relationship Id="rId8" Type="http://schemas.openxmlformats.org/officeDocument/2006/relationships/image" Target="../media/image198.emf"/><Relationship Id="rId9" Type="http://schemas.openxmlformats.org/officeDocument/2006/relationships/oleObject" Target="../embeddings/oleObject177.bin"/><Relationship Id="rId10" Type="http://schemas.openxmlformats.org/officeDocument/2006/relationships/image" Target="../media/image19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1.bin"/><Relationship Id="rId4" Type="http://schemas.openxmlformats.org/officeDocument/2006/relationships/image" Target="../media/image203.emf"/><Relationship Id="rId5" Type="http://schemas.openxmlformats.org/officeDocument/2006/relationships/oleObject" Target="../embeddings/oleObject182.bin"/><Relationship Id="rId6" Type="http://schemas.openxmlformats.org/officeDocument/2006/relationships/image" Target="../media/image204.emf"/><Relationship Id="rId7" Type="http://schemas.openxmlformats.org/officeDocument/2006/relationships/oleObject" Target="../embeddings/oleObject183.bin"/><Relationship Id="rId8" Type="http://schemas.openxmlformats.org/officeDocument/2006/relationships/image" Target="../media/image205.emf"/><Relationship Id="rId9" Type="http://schemas.openxmlformats.org/officeDocument/2006/relationships/oleObject" Target="../embeddings/oleObject184.bin"/><Relationship Id="rId10" Type="http://schemas.openxmlformats.org/officeDocument/2006/relationships/image" Target="../media/image206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9.bin"/><Relationship Id="rId12" Type="http://schemas.openxmlformats.org/officeDocument/2006/relationships/image" Target="../media/image211.w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13.xml"/><Relationship Id="rId3" Type="http://schemas.openxmlformats.org/officeDocument/2006/relationships/oleObject" Target="../embeddings/oleObject185.bin"/><Relationship Id="rId4" Type="http://schemas.openxmlformats.org/officeDocument/2006/relationships/image" Target="../media/image207.wmf"/><Relationship Id="rId5" Type="http://schemas.openxmlformats.org/officeDocument/2006/relationships/oleObject" Target="../embeddings/oleObject186.bin"/><Relationship Id="rId6" Type="http://schemas.openxmlformats.org/officeDocument/2006/relationships/image" Target="../media/image208.emf"/><Relationship Id="rId7" Type="http://schemas.openxmlformats.org/officeDocument/2006/relationships/oleObject" Target="../embeddings/oleObject187.bin"/><Relationship Id="rId8" Type="http://schemas.openxmlformats.org/officeDocument/2006/relationships/image" Target="../media/image209.emf"/><Relationship Id="rId9" Type="http://schemas.openxmlformats.org/officeDocument/2006/relationships/oleObject" Target="../embeddings/oleObject188.bin"/><Relationship Id="rId10" Type="http://schemas.openxmlformats.org/officeDocument/2006/relationships/image" Target="../media/image21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emf"/><Relationship Id="rId20" Type="http://schemas.openxmlformats.org/officeDocument/2006/relationships/oleObject" Target="../embeddings/oleObject198.bin"/><Relationship Id="rId21" Type="http://schemas.openxmlformats.org/officeDocument/2006/relationships/image" Target="../media/image220.emf"/><Relationship Id="rId10" Type="http://schemas.openxmlformats.org/officeDocument/2006/relationships/oleObject" Target="../embeddings/oleObject193.bin"/><Relationship Id="rId11" Type="http://schemas.openxmlformats.org/officeDocument/2006/relationships/image" Target="../media/image215.emf"/><Relationship Id="rId12" Type="http://schemas.openxmlformats.org/officeDocument/2006/relationships/oleObject" Target="../embeddings/oleObject194.bin"/><Relationship Id="rId13" Type="http://schemas.openxmlformats.org/officeDocument/2006/relationships/image" Target="../media/image216.emf"/><Relationship Id="rId14" Type="http://schemas.openxmlformats.org/officeDocument/2006/relationships/oleObject" Target="../embeddings/oleObject195.bin"/><Relationship Id="rId15" Type="http://schemas.openxmlformats.org/officeDocument/2006/relationships/image" Target="../media/image217.emf"/><Relationship Id="rId16" Type="http://schemas.openxmlformats.org/officeDocument/2006/relationships/oleObject" Target="../embeddings/oleObject196.bin"/><Relationship Id="rId17" Type="http://schemas.openxmlformats.org/officeDocument/2006/relationships/image" Target="../media/image218.emf"/><Relationship Id="rId18" Type="http://schemas.openxmlformats.org/officeDocument/2006/relationships/oleObject" Target="../embeddings/oleObject197.bin"/><Relationship Id="rId19" Type="http://schemas.openxmlformats.org/officeDocument/2006/relationships/image" Target="../media/image219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21.emf"/><Relationship Id="rId4" Type="http://schemas.openxmlformats.org/officeDocument/2006/relationships/oleObject" Target="../embeddings/oleObject190.bin"/><Relationship Id="rId5" Type="http://schemas.openxmlformats.org/officeDocument/2006/relationships/image" Target="../media/image212.emf"/><Relationship Id="rId6" Type="http://schemas.openxmlformats.org/officeDocument/2006/relationships/oleObject" Target="../embeddings/oleObject191.bin"/><Relationship Id="rId7" Type="http://schemas.openxmlformats.org/officeDocument/2006/relationships/image" Target="../media/image213.emf"/><Relationship Id="rId8" Type="http://schemas.openxmlformats.org/officeDocument/2006/relationships/oleObject" Target="../embeddings/oleObject192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9.bin"/><Relationship Id="rId4" Type="http://schemas.openxmlformats.org/officeDocument/2006/relationships/image" Target="../media/image222.emf"/><Relationship Id="rId5" Type="http://schemas.openxmlformats.org/officeDocument/2006/relationships/oleObject" Target="../embeddings/oleObject200.bin"/><Relationship Id="rId6" Type="http://schemas.openxmlformats.org/officeDocument/2006/relationships/image" Target="../media/image223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05.bin"/><Relationship Id="rId12" Type="http://schemas.openxmlformats.org/officeDocument/2006/relationships/image" Target="../media/image228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01.bin"/><Relationship Id="rId4" Type="http://schemas.openxmlformats.org/officeDocument/2006/relationships/image" Target="../media/image224.emf"/><Relationship Id="rId5" Type="http://schemas.openxmlformats.org/officeDocument/2006/relationships/oleObject" Target="../embeddings/oleObject202.bin"/><Relationship Id="rId6" Type="http://schemas.openxmlformats.org/officeDocument/2006/relationships/image" Target="../media/image225.emf"/><Relationship Id="rId7" Type="http://schemas.openxmlformats.org/officeDocument/2006/relationships/oleObject" Target="../embeddings/oleObject203.bin"/><Relationship Id="rId8" Type="http://schemas.openxmlformats.org/officeDocument/2006/relationships/image" Target="../media/image226.emf"/><Relationship Id="rId9" Type="http://schemas.openxmlformats.org/officeDocument/2006/relationships/oleObject" Target="../embeddings/oleObject204.bin"/><Relationship Id="rId10" Type="http://schemas.openxmlformats.org/officeDocument/2006/relationships/image" Target="../media/image22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6.bin"/><Relationship Id="rId4" Type="http://schemas.openxmlformats.org/officeDocument/2006/relationships/image" Target="../media/image229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4" Type="http://schemas.openxmlformats.org/officeDocument/2006/relationships/image" Target="../media/image23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emf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2.bin"/><Relationship Id="rId12" Type="http://schemas.openxmlformats.org/officeDocument/2006/relationships/image" Target="../media/image235.emf"/><Relationship Id="rId13" Type="http://schemas.openxmlformats.org/officeDocument/2006/relationships/oleObject" Target="../embeddings/oleObject213.bin"/><Relationship Id="rId14" Type="http://schemas.openxmlformats.org/officeDocument/2006/relationships/image" Target="../media/image236.emf"/><Relationship Id="rId15" Type="http://schemas.openxmlformats.org/officeDocument/2006/relationships/oleObject" Target="../embeddings/oleObject214.bin"/><Relationship Id="rId16" Type="http://schemas.openxmlformats.org/officeDocument/2006/relationships/image" Target="../media/image237.emf"/><Relationship Id="rId17" Type="http://schemas.openxmlformats.org/officeDocument/2006/relationships/image" Target="../media/image230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38.emf"/><Relationship Id="rId4" Type="http://schemas.openxmlformats.org/officeDocument/2006/relationships/oleObject" Target="../embeddings/oleObject207.bin"/><Relationship Id="rId5" Type="http://schemas.openxmlformats.org/officeDocument/2006/relationships/image" Target="../media/image233.emf"/><Relationship Id="rId6" Type="http://schemas.openxmlformats.org/officeDocument/2006/relationships/oleObject" Target="../embeddings/oleObject208.bin"/><Relationship Id="rId7" Type="http://schemas.openxmlformats.org/officeDocument/2006/relationships/image" Target="../media/image234.emf"/><Relationship Id="rId8" Type="http://schemas.openxmlformats.org/officeDocument/2006/relationships/oleObject" Target="../embeddings/oleObject209.bin"/><Relationship Id="rId9" Type="http://schemas.openxmlformats.org/officeDocument/2006/relationships/oleObject" Target="../embeddings/oleObject210.bin"/><Relationship Id="rId10" Type="http://schemas.openxmlformats.org/officeDocument/2006/relationships/oleObject" Target="../embeddings/oleObject21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5.bin"/><Relationship Id="rId4" Type="http://schemas.openxmlformats.org/officeDocument/2006/relationships/image" Target="../media/image239.emf"/><Relationship Id="rId5" Type="http://schemas.openxmlformats.org/officeDocument/2006/relationships/oleObject" Target="../embeddings/oleObject216.bin"/><Relationship Id="rId6" Type="http://schemas.openxmlformats.org/officeDocument/2006/relationships/image" Target="../media/image240.emf"/><Relationship Id="rId7" Type="http://schemas.openxmlformats.org/officeDocument/2006/relationships/image" Target="../media/image230.emf"/><Relationship Id="rId8" Type="http://schemas.openxmlformats.org/officeDocument/2006/relationships/oleObject" Target="../embeddings/oleObject217.bin"/><Relationship Id="rId9" Type="http://schemas.openxmlformats.org/officeDocument/2006/relationships/image" Target="../media/image241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1.bin"/><Relationship Id="rId20" Type="http://schemas.openxmlformats.org/officeDocument/2006/relationships/image" Target="../media/image245.emf"/><Relationship Id="rId10" Type="http://schemas.openxmlformats.org/officeDocument/2006/relationships/image" Target="../media/image199.emf"/><Relationship Id="rId11" Type="http://schemas.openxmlformats.org/officeDocument/2006/relationships/oleObject" Target="../embeddings/oleObject222.bin"/><Relationship Id="rId12" Type="http://schemas.openxmlformats.org/officeDocument/2006/relationships/image" Target="../media/image200.wmf"/><Relationship Id="rId13" Type="http://schemas.openxmlformats.org/officeDocument/2006/relationships/oleObject" Target="../embeddings/oleObject223.bin"/><Relationship Id="rId14" Type="http://schemas.openxmlformats.org/officeDocument/2006/relationships/image" Target="../media/image242.emf"/><Relationship Id="rId15" Type="http://schemas.openxmlformats.org/officeDocument/2006/relationships/oleObject" Target="../embeddings/oleObject224.bin"/><Relationship Id="rId16" Type="http://schemas.openxmlformats.org/officeDocument/2006/relationships/image" Target="../media/image243.emf"/><Relationship Id="rId17" Type="http://schemas.openxmlformats.org/officeDocument/2006/relationships/oleObject" Target="../embeddings/oleObject225.bin"/><Relationship Id="rId18" Type="http://schemas.openxmlformats.org/officeDocument/2006/relationships/image" Target="../media/image244.emf"/><Relationship Id="rId19" Type="http://schemas.openxmlformats.org/officeDocument/2006/relationships/oleObject" Target="../embeddings/oleObject226.bin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18.bin"/><Relationship Id="rId4" Type="http://schemas.openxmlformats.org/officeDocument/2006/relationships/image" Target="../media/image196.emf"/><Relationship Id="rId5" Type="http://schemas.openxmlformats.org/officeDocument/2006/relationships/oleObject" Target="../embeddings/oleObject219.bin"/><Relationship Id="rId6" Type="http://schemas.openxmlformats.org/officeDocument/2006/relationships/image" Target="../media/image197.emf"/><Relationship Id="rId7" Type="http://schemas.openxmlformats.org/officeDocument/2006/relationships/oleObject" Target="../embeddings/oleObject220.bin"/><Relationship Id="rId8" Type="http://schemas.openxmlformats.org/officeDocument/2006/relationships/image" Target="../media/image198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7.bin"/><Relationship Id="rId4" Type="http://schemas.openxmlformats.org/officeDocument/2006/relationships/image" Target="../media/image246.emf"/><Relationship Id="rId5" Type="http://schemas.openxmlformats.org/officeDocument/2006/relationships/oleObject" Target="../embeddings/oleObject228.bin"/><Relationship Id="rId6" Type="http://schemas.openxmlformats.org/officeDocument/2006/relationships/image" Target="../media/image247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9.bin"/><Relationship Id="rId4" Type="http://schemas.openxmlformats.org/officeDocument/2006/relationships/image" Target="../media/image248.emf"/><Relationship Id="rId5" Type="http://schemas.openxmlformats.org/officeDocument/2006/relationships/oleObject" Target="../embeddings/oleObject230.bin"/><Relationship Id="rId6" Type="http://schemas.openxmlformats.org/officeDocument/2006/relationships/image" Target="../media/image249.emf"/><Relationship Id="rId7" Type="http://schemas.openxmlformats.org/officeDocument/2006/relationships/oleObject" Target="../embeddings/oleObject231.bin"/><Relationship Id="rId8" Type="http://schemas.openxmlformats.org/officeDocument/2006/relationships/image" Target="../media/image250.emf"/><Relationship Id="rId9" Type="http://schemas.openxmlformats.org/officeDocument/2006/relationships/oleObject" Target="../embeddings/oleObject232.bin"/><Relationship Id="rId10" Type="http://schemas.openxmlformats.org/officeDocument/2006/relationships/image" Target="../media/image251.emf"/><Relationship Id="rId1" Type="http://schemas.openxmlformats.org/officeDocument/2006/relationships/vmlDrawing" Target="../drawings/vmlDrawing53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3.bin"/><Relationship Id="rId4" Type="http://schemas.openxmlformats.org/officeDocument/2006/relationships/image" Target="../media/image252.emf"/><Relationship Id="rId5" Type="http://schemas.openxmlformats.org/officeDocument/2006/relationships/oleObject" Target="../embeddings/oleObject234.bin"/><Relationship Id="rId6" Type="http://schemas.openxmlformats.org/officeDocument/2006/relationships/image" Target="../media/image253.emf"/><Relationship Id="rId7" Type="http://schemas.openxmlformats.org/officeDocument/2006/relationships/oleObject" Target="../embeddings/oleObject235.bin"/><Relationship Id="rId8" Type="http://schemas.openxmlformats.org/officeDocument/2006/relationships/image" Target="../media/image254.emf"/><Relationship Id="rId9" Type="http://schemas.openxmlformats.org/officeDocument/2006/relationships/oleObject" Target="../embeddings/oleObject236.bin"/><Relationship Id="rId10" Type="http://schemas.openxmlformats.org/officeDocument/2006/relationships/image" Target="../media/image255.emf"/><Relationship Id="rId1" Type="http://schemas.openxmlformats.org/officeDocument/2006/relationships/vmlDrawing" Target="../drawings/vmlDrawing54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oleObject" Target="../embeddings/oleObject237.bin"/><Relationship Id="rId5" Type="http://schemas.openxmlformats.org/officeDocument/2006/relationships/image" Target="../media/image256.emf"/><Relationship Id="rId6" Type="http://schemas.openxmlformats.org/officeDocument/2006/relationships/oleObject" Target="../embeddings/oleObject238.bin"/><Relationship Id="rId7" Type="http://schemas.openxmlformats.org/officeDocument/2006/relationships/image" Target="../media/image257.emf"/><Relationship Id="rId8" Type="http://schemas.openxmlformats.org/officeDocument/2006/relationships/oleObject" Target="../embeddings/oleObject239.bin"/><Relationship Id="rId9" Type="http://schemas.openxmlformats.org/officeDocument/2006/relationships/image" Target="../media/image258.emf"/><Relationship Id="rId10" Type="http://schemas.openxmlformats.org/officeDocument/2006/relationships/oleObject" Target="../embeddings/oleObject240.bin"/><Relationship Id="rId11" Type="http://schemas.openxmlformats.org/officeDocument/2006/relationships/image" Target="../media/image259.emf"/><Relationship Id="rId1" Type="http://schemas.openxmlformats.org/officeDocument/2006/relationships/vmlDrawing" Target="../drawings/vmlDrawing55.vml"/><Relationship Id="rId2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6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 Black" charset="0"/>
              </a:rPr>
              <a:t>STANFORD UNIVERSITY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EE 102B         Spring-2013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6553200" cy="177165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dirty="0" smtClean="0">
                <a:latin typeface="Arial Black" charset="0"/>
              </a:rPr>
              <a:t>Lecture 26</a:t>
            </a:r>
            <a:endParaRPr lang="en-US" dirty="0">
              <a:latin typeface="Arial Black" charset="0"/>
            </a:endParaRPr>
          </a:p>
          <a:p>
            <a:pPr>
              <a:buFont typeface="Wingdings" charset="0"/>
              <a:buNone/>
            </a:pPr>
            <a:r>
              <a:rPr lang="en-US" dirty="0" smtClean="0">
                <a:latin typeface="Arial Black" charset="0"/>
              </a:rPr>
              <a:t>Highlights - II</a:t>
            </a:r>
          </a:p>
          <a:p>
            <a:pPr>
              <a:buFont typeface="Wingdings" charset="0"/>
              <a:buNone/>
            </a:pPr>
            <a:r>
              <a:rPr lang="en-US" dirty="0" smtClean="0">
                <a:latin typeface="Arial Black" charset="0"/>
              </a:rPr>
              <a:t>June 5, </a:t>
            </a:r>
            <a:r>
              <a:rPr lang="en-US" dirty="0">
                <a:latin typeface="Arial Black" charset="0"/>
              </a:rPr>
              <a:t>2013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DTFT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178800" cy="48006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dirty="0" smtClean="0"/>
              <a:t>The DTFT of finite-length x[n]</a:t>
            </a:r>
          </a:p>
          <a:p>
            <a:pPr>
              <a:lnSpc>
                <a:spcPct val="14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r>
              <a:rPr lang="en-US" dirty="0" smtClean="0"/>
              <a:t>The DFT is the sampled DTFT</a:t>
            </a:r>
          </a:p>
          <a:p>
            <a:pPr marL="0" indent="0">
              <a:lnSpc>
                <a:spcPct val="140000"/>
              </a:lnSpc>
              <a:buNone/>
            </a:pPr>
            <a:endParaRPr lang="en-US" dirty="0" smtClean="0"/>
          </a:p>
          <a:p>
            <a:pPr>
              <a:lnSpc>
                <a:spcPct val="140000"/>
              </a:lnSpc>
            </a:pPr>
            <a:r>
              <a:rPr lang="en-US" dirty="0" smtClean="0"/>
              <a:t>DFT samples the DTFT at frequencies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12075050"/>
              </p:ext>
            </p:extLst>
          </p:nvPr>
        </p:nvGraphicFramePr>
        <p:xfrm>
          <a:off x="1617663" y="2209800"/>
          <a:ext cx="62230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825" name="Equation" r:id="rId3" imgW="5334000" imgH="1016000" progId="Equation.3">
                  <p:embed/>
                </p:oleObj>
              </mc:Choice>
              <mc:Fallback>
                <p:oleObj name="Equation" r:id="rId3" imgW="5334000" imgH="1016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663" y="2209800"/>
                        <a:ext cx="6223000" cy="1181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63834342"/>
              </p:ext>
            </p:extLst>
          </p:nvPr>
        </p:nvGraphicFramePr>
        <p:xfrm>
          <a:off x="609600" y="3886200"/>
          <a:ext cx="80010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826" name="Equation" r:id="rId5" imgW="7950200" imgH="1016000" progId="Equation.3">
                  <p:embed/>
                </p:oleObj>
              </mc:Choice>
              <mc:Fallback>
                <p:oleObj name="Equation" r:id="rId5" imgW="7950200" imgH="1016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886200"/>
                        <a:ext cx="8001000" cy="10191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4541812"/>
              </p:ext>
            </p:extLst>
          </p:nvPr>
        </p:nvGraphicFramePr>
        <p:xfrm>
          <a:off x="2271713" y="5522912"/>
          <a:ext cx="4665662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827" name="Equation" r:id="rId7" imgW="4635500" imgH="419100" progId="Equation.3">
                  <p:embed/>
                </p:oleObj>
              </mc:Choice>
              <mc:Fallback>
                <p:oleObj name="Equation" r:id="rId7" imgW="4635500" imgH="4191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713" y="5522912"/>
                        <a:ext cx="4665662" cy="4206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7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8737600" cy="1143000"/>
          </a:xfrm>
        </p:spPr>
        <p:txBody>
          <a:bodyPr/>
          <a:lstStyle/>
          <a:p>
            <a:r>
              <a:rPr lang="en-US" dirty="0" smtClean="0"/>
              <a:t>Sample the DTFT and then reconstruct x[n] by inverse - 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05776001"/>
              </p:ext>
            </p:extLst>
          </p:nvPr>
        </p:nvGraphicFramePr>
        <p:xfrm>
          <a:off x="908050" y="1524000"/>
          <a:ext cx="714533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893" name="Equation" r:id="rId3" imgW="7099300" imgH="1016000" progId="Equation.3">
                  <p:embed/>
                </p:oleObj>
              </mc:Choice>
              <mc:Fallback>
                <p:oleObj name="Equation" r:id="rId3" imgW="7099300" imgH="1016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1524000"/>
                        <a:ext cx="7145338" cy="10191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75675"/>
              </p:ext>
            </p:extLst>
          </p:nvPr>
        </p:nvGraphicFramePr>
        <p:xfrm>
          <a:off x="2316163" y="2547937"/>
          <a:ext cx="4237037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894" name="Equation" r:id="rId5" imgW="4165600" imgH="1016000" progId="Equation.3">
                  <p:embed/>
                </p:oleObj>
              </mc:Choice>
              <mc:Fallback>
                <p:oleObj name="Equation" r:id="rId5" imgW="41656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6163" y="2547937"/>
                        <a:ext cx="4237037" cy="103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559297"/>
              </p:ext>
            </p:extLst>
          </p:nvPr>
        </p:nvGraphicFramePr>
        <p:xfrm>
          <a:off x="304800" y="4927600"/>
          <a:ext cx="54927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895" name="Equation" r:id="rId7" imgW="5740400" imgH="1079500" progId="Equation.3">
                  <p:embed/>
                </p:oleObj>
              </mc:Choice>
              <mc:Fallback>
                <p:oleObj name="Equation" r:id="rId7" imgW="5740400" imgH="107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00" y="4927600"/>
                        <a:ext cx="5492750" cy="103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349132"/>
              </p:ext>
            </p:extLst>
          </p:nvPr>
        </p:nvGraphicFramePr>
        <p:xfrm>
          <a:off x="1135062" y="3614738"/>
          <a:ext cx="6637338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896" name="Equation" r:id="rId9" imgW="6934200" imgH="1079500" progId="Equation.3">
                  <p:embed/>
                </p:oleObj>
              </mc:Choice>
              <mc:Fallback>
                <p:oleObj name="Equation" r:id="rId9" imgW="6934200" imgH="107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35062" y="3614738"/>
                        <a:ext cx="6637338" cy="103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859035"/>
              </p:ext>
            </p:extLst>
          </p:nvPr>
        </p:nvGraphicFramePr>
        <p:xfrm>
          <a:off x="5943600" y="4953000"/>
          <a:ext cx="2649537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897" name="Equation" r:id="rId11" imgW="2768600" imgH="1016000" progId="Equation.3">
                  <p:embed/>
                </p:oleObj>
              </mc:Choice>
              <mc:Fallback>
                <p:oleObj name="Equation" r:id="rId11" imgW="27686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43600" y="4953000"/>
                        <a:ext cx="2649537" cy="973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572000" y="2552700"/>
            <a:ext cx="3200400" cy="342900"/>
            <a:chOff x="4572000" y="2438400"/>
            <a:chExt cx="3200400" cy="342900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H="1">
              <a:off x="4572000" y="2438400"/>
              <a:ext cx="1295400" cy="3429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4946285" y="2438400"/>
              <a:ext cx="282611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152400" y="2438400"/>
            <a:ext cx="1873079" cy="1200328"/>
          </a:xfrm>
          <a:prstGeom prst="rect">
            <a:avLst/>
          </a:prstGeom>
          <a:solidFill>
            <a:srgbClr val="FFF5CC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Inverse DFT</a:t>
            </a:r>
          </a:p>
          <a:p>
            <a:r>
              <a:rPr lang="en-US" dirty="0"/>
              <a:t>o</a:t>
            </a:r>
            <a:r>
              <a:rPr lang="en-US" dirty="0" smtClean="0"/>
              <a:t>f sampled</a:t>
            </a:r>
          </a:p>
          <a:p>
            <a:r>
              <a:rPr lang="en-US" dirty="0" smtClean="0"/>
              <a:t>DTFT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the DTFT and then reconstruct - II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12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27615"/>
              </p:ext>
            </p:extLst>
          </p:nvPr>
        </p:nvGraphicFramePr>
        <p:xfrm>
          <a:off x="1130300" y="1524000"/>
          <a:ext cx="6659563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895" name="Equation" r:id="rId3" imgW="6959600" imgH="1016000" progId="Equation.3">
                  <p:embed/>
                </p:oleObj>
              </mc:Choice>
              <mc:Fallback>
                <p:oleObj name="Equation" r:id="rId3" imgW="69596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0300" y="1524000"/>
                        <a:ext cx="6659563" cy="973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773690"/>
              </p:ext>
            </p:extLst>
          </p:nvPr>
        </p:nvGraphicFramePr>
        <p:xfrm>
          <a:off x="2006600" y="2590800"/>
          <a:ext cx="490855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896" name="Equation" r:id="rId5" imgW="5130800" imgH="1079500" progId="Equation.3">
                  <p:embed/>
                </p:oleObj>
              </mc:Choice>
              <mc:Fallback>
                <p:oleObj name="Equation" r:id="rId5" imgW="5130800" imgH="107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6600" y="2590800"/>
                        <a:ext cx="4908550" cy="103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274670"/>
              </p:ext>
            </p:extLst>
          </p:nvPr>
        </p:nvGraphicFramePr>
        <p:xfrm>
          <a:off x="2053431" y="3765550"/>
          <a:ext cx="4884738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897" name="Equation" r:id="rId7" imgW="5105400" imgH="1079500" progId="Equation.3">
                  <p:embed/>
                </p:oleObj>
              </mc:Choice>
              <mc:Fallback>
                <p:oleObj name="Equation" r:id="rId7" imgW="5105400" imgH="107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3431" y="3765550"/>
                        <a:ext cx="4884738" cy="103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667686"/>
              </p:ext>
            </p:extLst>
          </p:nvPr>
        </p:nvGraphicFramePr>
        <p:xfrm>
          <a:off x="533400" y="5122863"/>
          <a:ext cx="6234112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898" name="Equation" r:id="rId9" imgW="6515100" imgH="1016000" progId="Equation.3">
                  <p:embed/>
                </p:oleObj>
              </mc:Choice>
              <mc:Fallback>
                <p:oleObj name="Equation" r:id="rId9" imgW="65151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3400" y="5122863"/>
                        <a:ext cx="6234112" cy="973137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38100" cmpd="sng">
                        <a:solidFill>
                          <a:srgbClr val="FF66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858000" y="5181600"/>
            <a:ext cx="1875784" cy="830997"/>
          </a:xfrm>
          <a:prstGeom prst="rect">
            <a:avLst/>
          </a:prstGeom>
          <a:solidFill>
            <a:srgbClr val="FFF5CC"/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Time-aliased</a:t>
            </a:r>
          </a:p>
          <a:p>
            <a:r>
              <a:rPr lang="en-US" dirty="0"/>
              <a:t>s</a:t>
            </a:r>
            <a:r>
              <a:rPr lang="en-US" dirty="0" smtClean="0"/>
              <a:t>ignal x</a:t>
            </a:r>
            <a:r>
              <a:rPr lang="en-US" i="0" dirty="0" smtClean="0"/>
              <a:t>[</a:t>
            </a:r>
            <a:r>
              <a:rPr lang="en-US" dirty="0" smtClean="0"/>
              <a:t>n</a:t>
            </a:r>
            <a:r>
              <a:rPr lang="en-US" i="0" dirty="0" smtClean="0"/>
              <a:t>]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15306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DTFT Sampling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Sample DTFT to get DFT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Reconstruction by IDFT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/>
              <a:t>E</a:t>
            </a:r>
            <a:r>
              <a:rPr lang="en-US" dirty="0" smtClean="0"/>
              <a:t>xact reconstruction if no overlap; i.e.,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51391576"/>
              </p:ext>
            </p:extLst>
          </p:nvPr>
        </p:nvGraphicFramePr>
        <p:xfrm>
          <a:off x="609600" y="2257425"/>
          <a:ext cx="80010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897" name="Equation" r:id="rId3" imgW="7950200" imgH="1016000" progId="Equation.3">
                  <p:embed/>
                </p:oleObj>
              </mc:Choice>
              <mc:Fallback>
                <p:oleObj name="Equation" r:id="rId3" imgW="7950200" imgH="1016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57425"/>
                        <a:ext cx="8001000" cy="10191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16956"/>
              </p:ext>
            </p:extLst>
          </p:nvPr>
        </p:nvGraphicFramePr>
        <p:xfrm>
          <a:off x="1495425" y="3886200"/>
          <a:ext cx="62341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898" name="Equation" r:id="rId5" imgW="6515100" imgH="1016000" progId="Equation.3">
                  <p:embed/>
                </p:oleObj>
              </mc:Choice>
              <mc:Fallback>
                <p:oleObj name="Equation" r:id="rId5" imgW="65151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5425" y="3886200"/>
                        <a:ext cx="6234113" cy="973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209993"/>
              </p:ext>
            </p:extLst>
          </p:nvPr>
        </p:nvGraphicFramePr>
        <p:xfrm>
          <a:off x="774700" y="5562600"/>
          <a:ext cx="7983538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899" name="Equation" r:id="rId7" imgW="8343900" imgH="393700" progId="Equation.3">
                  <p:embed/>
                </p:oleObj>
              </mc:Choice>
              <mc:Fallback>
                <p:oleObj name="Equation" r:id="rId7" imgW="8343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4700" y="5562600"/>
                        <a:ext cx="7983538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68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Helvetica" charset="0"/>
            </a:endParaRPr>
          </a:p>
        </p:txBody>
      </p:sp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5037138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59812" name="Object 4"/>
          <p:cNvGraphicFramePr>
            <a:graphicFrameLocks noChangeAspect="1"/>
          </p:cNvGraphicFramePr>
          <p:nvPr/>
        </p:nvGraphicFramePr>
        <p:xfrm>
          <a:off x="3933825" y="152400"/>
          <a:ext cx="43243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987" name="Equation" r:id="rId4" imgW="3797300" imgH="368300" progId="Equation.DSMT36">
                  <p:embed/>
                </p:oleObj>
              </mc:Choice>
              <mc:Fallback>
                <p:oleObj name="Equation" r:id="rId4" imgW="3797300" imgH="368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152400"/>
                        <a:ext cx="4324350" cy="4191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106457"/>
              </p:ext>
            </p:extLst>
          </p:nvPr>
        </p:nvGraphicFramePr>
        <p:xfrm>
          <a:off x="5105400" y="1219200"/>
          <a:ext cx="339725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988" name="Equation" r:id="rId6" imgW="2984500" imgH="1003300" progId="Equation.3">
                  <p:embed/>
                </p:oleObj>
              </mc:Choice>
              <mc:Fallback>
                <p:oleObj name="Equation" r:id="rId6" imgW="29845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219200"/>
                        <a:ext cx="3397250" cy="11445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14" name="Object 6"/>
          <p:cNvGraphicFramePr>
            <a:graphicFrameLocks noChangeAspect="1"/>
          </p:cNvGraphicFramePr>
          <p:nvPr/>
        </p:nvGraphicFramePr>
        <p:xfrm>
          <a:off x="5105400" y="3124200"/>
          <a:ext cx="3327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989" name="Equation" r:id="rId8" imgW="2921000" imgH="444500" progId="Equation.DSMT36">
                  <p:embed/>
                </p:oleObj>
              </mc:Choice>
              <mc:Fallback>
                <p:oleObj name="Equation" r:id="rId8" imgW="2921000" imgH="4445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124200"/>
                        <a:ext cx="3327400" cy="5080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15" name="Object 7"/>
          <p:cNvGraphicFramePr>
            <a:graphicFrameLocks noChangeAspect="1"/>
          </p:cNvGraphicFramePr>
          <p:nvPr/>
        </p:nvGraphicFramePr>
        <p:xfrm>
          <a:off x="5029200" y="5024438"/>
          <a:ext cx="342900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990" name="Equation" r:id="rId10" imgW="3009900" imgH="1003300" progId="Equation.DSMT36">
                  <p:embed/>
                </p:oleObj>
              </mc:Choice>
              <mc:Fallback>
                <p:oleObj name="Equation" r:id="rId10" imgW="3009900" imgH="1003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024438"/>
                        <a:ext cx="3429000" cy="114776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97573"/>
              </p:ext>
            </p:extLst>
          </p:nvPr>
        </p:nvGraphicFramePr>
        <p:xfrm>
          <a:off x="6324600" y="2638425"/>
          <a:ext cx="95408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991" name="Equation" r:id="rId12" imgW="838200" imgH="292100" progId="Equation.DSMT36">
                  <p:embed/>
                </p:oleObj>
              </mc:Choice>
              <mc:Fallback>
                <p:oleObj name="Equation" r:id="rId12" imgW="838200" imgH="2921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638425"/>
                        <a:ext cx="954088" cy="3333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98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521518"/>
              </p:ext>
            </p:extLst>
          </p:nvPr>
        </p:nvGraphicFramePr>
        <p:xfrm>
          <a:off x="6129338" y="762000"/>
          <a:ext cx="1041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992" name="Equation" r:id="rId14" imgW="914400" imgH="266700" progId="Equation.3">
                  <p:embed/>
                </p:oleObj>
              </mc:Choice>
              <mc:Fallback>
                <p:oleObj name="Equation" r:id="rId14" imgW="9144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338" y="762000"/>
                        <a:ext cx="1041400" cy="3048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276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5665788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60836" name="Object 4"/>
          <p:cNvGraphicFramePr>
            <a:graphicFrameLocks noChangeAspect="1"/>
          </p:cNvGraphicFramePr>
          <p:nvPr/>
        </p:nvGraphicFramePr>
        <p:xfrm>
          <a:off x="4438650" y="152400"/>
          <a:ext cx="43243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055" name="Equation" r:id="rId4" imgW="3797300" imgH="368300" progId="Equation.DSMT36">
                  <p:embed/>
                </p:oleObj>
              </mc:Choice>
              <mc:Fallback>
                <p:oleObj name="Equation" r:id="rId4" imgW="3797300" imgH="368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8650" y="152400"/>
                        <a:ext cx="4324350" cy="4191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38" name="Object 6"/>
          <p:cNvGraphicFramePr>
            <a:graphicFrameLocks noChangeAspect="1"/>
          </p:cNvGraphicFramePr>
          <p:nvPr/>
        </p:nvGraphicFramePr>
        <p:xfrm>
          <a:off x="5372100" y="3048000"/>
          <a:ext cx="34290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056" name="Equation" r:id="rId6" imgW="3009900" imgH="1003300" progId="Equation.DSMT36">
                  <p:embed/>
                </p:oleObj>
              </mc:Choice>
              <mc:Fallback>
                <p:oleObj name="Equation" r:id="rId6" imgW="3009900" imgH="1003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100" y="3048000"/>
                        <a:ext cx="3429000" cy="11477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81575"/>
              </p:ext>
            </p:extLst>
          </p:nvPr>
        </p:nvGraphicFramePr>
        <p:xfrm>
          <a:off x="6326188" y="2576512"/>
          <a:ext cx="114141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057" name="Equation" r:id="rId8" imgW="1003300" imgH="279400" progId="Equation.DSMT36">
                  <p:embed/>
                </p:oleObj>
              </mc:Choice>
              <mc:Fallback>
                <p:oleObj name="Equation" r:id="rId8" imgW="1003300" imgH="2794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188" y="2576512"/>
                        <a:ext cx="1141412" cy="3190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821850"/>
              </p:ext>
            </p:extLst>
          </p:nvPr>
        </p:nvGraphicFramePr>
        <p:xfrm>
          <a:off x="6350000" y="685800"/>
          <a:ext cx="1041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058" name="Equation" r:id="rId10" imgW="914400" imgH="266700" progId="Equation.DSMT36">
                  <p:embed/>
                </p:oleObj>
              </mc:Choice>
              <mc:Fallback>
                <p:oleObj name="Equation" r:id="rId10" imgW="914400" imgH="2667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0" y="685800"/>
                        <a:ext cx="1041400" cy="3048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41" name="Object 9"/>
          <p:cNvGraphicFramePr>
            <a:graphicFrameLocks noChangeAspect="1"/>
          </p:cNvGraphicFramePr>
          <p:nvPr/>
        </p:nvGraphicFramePr>
        <p:xfrm>
          <a:off x="5359400" y="4572000"/>
          <a:ext cx="29368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059" name="Equation" r:id="rId12" imgW="2578100" imgH="1003300" progId="Equation.DSMT36">
                  <p:embed/>
                </p:oleObj>
              </mc:Choice>
              <mc:Fallback>
                <p:oleObj name="Equation" r:id="rId12" imgW="2578100" imgH="1003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400" y="4572000"/>
                        <a:ext cx="2936875" cy="11477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42" name="Object 10"/>
          <p:cNvGraphicFramePr>
            <a:graphicFrameLocks noChangeAspect="1"/>
          </p:cNvGraphicFramePr>
          <p:nvPr/>
        </p:nvGraphicFramePr>
        <p:xfrm>
          <a:off x="177800" y="2895600"/>
          <a:ext cx="27940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060" name="Equation" r:id="rId14" imgW="2451100" imgH="368300" progId="Equation.DSMT36">
                  <p:embed/>
                </p:oleObj>
              </mc:Choice>
              <mc:Fallback>
                <p:oleObj name="Equation" r:id="rId14" imgW="2451100" imgH="368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2895600"/>
                        <a:ext cx="2794000" cy="4206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0843" name="Object 11"/>
          <p:cNvGraphicFramePr>
            <a:graphicFrameLocks noChangeAspect="1"/>
          </p:cNvGraphicFramePr>
          <p:nvPr/>
        </p:nvGraphicFramePr>
        <p:xfrm>
          <a:off x="225425" y="4724400"/>
          <a:ext cx="34321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061" name="Equation" r:id="rId16" imgW="3009900" imgH="342900" progId="Equation.3">
                  <p:embed/>
                </p:oleObj>
              </mc:Choice>
              <mc:Fallback>
                <p:oleObj name="Equation" r:id="rId16" imgW="30099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" y="4724400"/>
                        <a:ext cx="3432175" cy="3905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778342"/>
              </p:ext>
            </p:extLst>
          </p:nvPr>
        </p:nvGraphicFramePr>
        <p:xfrm>
          <a:off x="5486400" y="1219200"/>
          <a:ext cx="339725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062" name="Equation" r:id="rId18" imgW="2984500" imgH="1003300" progId="Equation.3">
                  <p:embed/>
                </p:oleObj>
              </mc:Choice>
              <mc:Fallback>
                <p:oleObj name="Equation" r:id="rId18" imgW="29845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219200"/>
                        <a:ext cx="3397250" cy="11445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3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0725"/>
            <a:ext cx="7772400" cy="1362075"/>
          </a:xfrm>
        </p:spPr>
        <p:txBody>
          <a:bodyPr/>
          <a:lstStyle/>
          <a:p>
            <a:pPr algn="ctr"/>
            <a:r>
              <a:rPr lang="en-US" sz="3600" dirty="0" smtClean="0"/>
              <a:t>Using the DTFT Sampling Theorem for Time-domain Convolution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CA3371-D885-F94F-8B58-8E324CF4FDA5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79403-AF90-CC40-8EBD-3D3DF99BEBB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7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of Finite-Length 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h[n] be of length </a:t>
            </a:r>
            <a:r>
              <a:rPr lang="en-US" dirty="0"/>
              <a:t>P</a:t>
            </a:r>
            <a:r>
              <a:rPr lang="en-US" dirty="0" smtClean="0"/>
              <a:t> and x[n] of length 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y[n] also has finite length, L+P-1 samples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568929"/>
              </p:ext>
            </p:extLst>
          </p:nvPr>
        </p:nvGraphicFramePr>
        <p:xfrm>
          <a:off x="1600200" y="2387600"/>
          <a:ext cx="569976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947" name="Equation" r:id="rId3" imgW="5181600" imgH="1016000" progId="Equation.3">
                  <p:embed/>
                </p:oleObj>
              </mc:Choice>
              <mc:Fallback>
                <p:oleObj name="Equation" r:id="rId3" imgW="51816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387600"/>
                        <a:ext cx="569976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345962"/>
              </p:ext>
            </p:extLst>
          </p:nvPr>
        </p:nvGraphicFramePr>
        <p:xfrm>
          <a:off x="1560513" y="4176713"/>
          <a:ext cx="632618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948" name="Equation" r:id="rId5" imgW="5753100" imgH="393700" progId="Equation.3">
                  <p:embed/>
                </p:oleObj>
              </mc:Choice>
              <mc:Fallback>
                <p:oleObj name="Equation" r:id="rId5" imgW="5753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0513" y="4176713"/>
                        <a:ext cx="6326187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83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DTFT of a convolution</a:t>
            </a:r>
          </a:p>
          <a:p>
            <a:endParaRPr lang="en-US" dirty="0"/>
          </a:p>
          <a:p>
            <a:r>
              <a:rPr lang="en-US" dirty="0" smtClean="0"/>
              <a:t>Sample the DTFT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542952"/>
              </p:ext>
            </p:extLst>
          </p:nvPr>
        </p:nvGraphicFramePr>
        <p:xfrm>
          <a:off x="1377950" y="2286000"/>
          <a:ext cx="63881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17" name="Equation" r:id="rId3" imgW="6388100" imgH="520700" progId="Equation.3">
                  <p:embed/>
                </p:oleObj>
              </mc:Choice>
              <mc:Fallback>
                <p:oleObj name="Equation" r:id="rId3" imgW="63881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7950" y="2286000"/>
                        <a:ext cx="63881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867633"/>
              </p:ext>
            </p:extLst>
          </p:nvPr>
        </p:nvGraphicFramePr>
        <p:xfrm>
          <a:off x="1371600" y="3505200"/>
          <a:ext cx="6223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18" name="Equation" r:id="rId5" imgW="6223000" imgH="520700" progId="Equation.3">
                  <p:embed/>
                </p:oleObj>
              </mc:Choice>
              <mc:Fallback>
                <p:oleObj name="Equation" r:id="rId5" imgW="6223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1600" y="3505200"/>
                        <a:ext cx="62230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477534"/>
              </p:ext>
            </p:extLst>
          </p:nvPr>
        </p:nvGraphicFramePr>
        <p:xfrm>
          <a:off x="3276600" y="4279900"/>
          <a:ext cx="2374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19" name="Equation" r:id="rId7" imgW="2374900" imgH="368300" progId="Equation.3">
                  <p:embed/>
                </p:oleObj>
              </mc:Choice>
              <mc:Fallback>
                <p:oleObj name="Equation" r:id="rId7" imgW="23749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6600" y="4279900"/>
                        <a:ext cx="23749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00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DTFT of a Convolution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435950"/>
              </p:ext>
            </p:extLst>
          </p:nvPr>
        </p:nvGraphicFramePr>
        <p:xfrm>
          <a:off x="313379" y="3348021"/>
          <a:ext cx="8464854" cy="1051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07" name="Equation" r:id="rId3" imgW="8166100" imgH="1016000" progId="Equation.3">
                  <p:embed/>
                </p:oleObj>
              </mc:Choice>
              <mc:Fallback>
                <p:oleObj name="Equation" r:id="rId3" imgW="81661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379" y="3348021"/>
                        <a:ext cx="8464854" cy="1051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66960"/>
              </p:ext>
            </p:extLst>
          </p:nvPr>
        </p:nvGraphicFramePr>
        <p:xfrm>
          <a:off x="1282700" y="2209800"/>
          <a:ext cx="64516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08" name="Equation" r:id="rId5" imgW="6223000" imgH="520700" progId="Equation.3">
                  <p:embed/>
                </p:oleObj>
              </mc:Choice>
              <mc:Fallback>
                <p:oleObj name="Equation" r:id="rId5" imgW="6223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2700" y="2209800"/>
                        <a:ext cx="6451600" cy="53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265893"/>
              </p:ext>
            </p:extLst>
          </p:nvPr>
        </p:nvGraphicFramePr>
        <p:xfrm>
          <a:off x="1087438" y="4454525"/>
          <a:ext cx="6926262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09" name="Equation" r:id="rId7" imgW="7239000" imgH="1155700" progId="Equation.3">
                  <p:embed/>
                </p:oleObj>
              </mc:Choice>
              <mc:Fallback>
                <p:oleObj name="Equation" r:id="rId7" imgW="72390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7438" y="4454525"/>
                        <a:ext cx="6926262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030936"/>
              </p:ext>
            </p:extLst>
          </p:nvPr>
        </p:nvGraphicFramePr>
        <p:xfrm>
          <a:off x="1761067" y="5906135"/>
          <a:ext cx="46164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10" name="Equation" r:id="rId9" imgW="4826000" imgH="393700" progId="Equation.3">
                  <p:embed/>
                </p:oleObj>
              </mc:Choice>
              <mc:Fallback>
                <p:oleObj name="Equation" r:id="rId9" imgW="4826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61067" y="5906135"/>
                        <a:ext cx="4616450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511209"/>
              </p:ext>
            </p:extLst>
          </p:nvPr>
        </p:nvGraphicFramePr>
        <p:xfrm>
          <a:off x="5905500" y="5905500"/>
          <a:ext cx="176053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11" name="Equation" r:id="rId11" imgW="1841500" imgH="304800" progId="Equation.3">
                  <p:embed/>
                </p:oleObj>
              </mc:Choice>
              <mc:Fallback>
                <p:oleObj name="Equation" r:id="rId11" imgW="1841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05500" y="5905500"/>
                        <a:ext cx="1760538" cy="2921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173324"/>
              </p:ext>
            </p:extLst>
          </p:nvPr>
        </p:nvGraphicFramePr>
        <p:xfrm>
          <a:off x="1295400" y="1612900"/>
          <a:ext cx="63881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12" name="Equation" r:id="rId13" imgW="6388100" imgH="520700" progId="Equation.3">
                  <p:embed/>
                </p:oleObj>
              </mc:Choice>
              <mc:Fallback>
                <p:oleObj name="Equation" r:id="rId13" imgW="63881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95400" y="1612900"/>
                        <a:ext cx="63881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1524000" y="5715000"/>
            <a:ext cx="6400800" cy="76200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320" y="2748300"/>
            <a:ext cx="7814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Compute the sampled DTFT by computing the DFTs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404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 charset="0"/>
              </a:rPr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178800" cy="47244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latin typeface="Arial" charset="0"/>
                <a:cs typeface="+mn-cs"/>
              </a:rPr>
              <a:t>Reading for this Lecture: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+mn-cs"/>
              </a:rPr>
              <a:t>See readings on Course Schedule and previous lectures.</a:t>
            </a:r>
          </a:p>
          <a:p>
            <a:pPr>
              <a:defRPr/>
            </a:pPr>
            <a:r>
              <a:rPr lang="en-US" dirty="0" smtClean="0">
                <a:latin typeface="Arial" charset="0"/>
                <a:cs typeface="+mn-cs"/>
              </a:rPr>
              <a:t>HW</a:t>
            </a:r>
            <a:r>
              <a:rPr lang="en-US" dirty="0" smtClean="0">
                <a:latin typeface="Arial" charset="0"/>
                <a:cs typeface="+mn-cs"/>
              </a:rPr>
              <a:t>#09 is due by 5pm, Wednesday, June 5, in Packard 263.  It is OPTIONAL to hand it in, but material on it will be covered on the final exam.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+mn-cs"/>
              </a:rPr>
              <a:t>Please complete course evaluation on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cs typeface="+mn-cs"/>
              </a:rPr>
              <a:t>axess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+mn-cs"/>
              </a:rPr>
              <a:t>.</a:t>
            </a:r>
          </a:p>
          <a:p>
            <a:pPr>
              <a:defRPr/>
            </a:pPr>
            <a:endParaRPr lang="en-US" sz="3200" dirty="0" smtClean="0">
              <a:latin typeface="Arial" charset="0"/>
              <a:cs typeface="+mn-cs"/>
            </a:endParaRPr>
          </a:p>
          <a:p>
            <a:pPr marL="0" indent="0">
              <a:buFont typeface="Wingdings" charset="0"/>
              <a:buNone/>
              <a:defRPr/>
            </a:pPr>
            <a:endParaRPr lang="en-US" sz="2800" dirty="0">
              <a:cs typeface="+mn-cs"/>
            </a:endParaRPr>
          </a:p>
        </p:txBody>
      </p:sp>
      <p:sp>
        <p:nvSpPr>
          <p:cNvPr id="1741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B4C0AC0-076D-5A4F-8195-3FA4857B2595}" type="datetime1">
              <a:rPr lang="en-US" sz="1200" i="0" smtClean="0">
                <a:solidFill>
                  <a:schemeClr val="bg2"/>
                </a:solidFill>
                <a:latin typeface="Arial" charset="0"/>
              </a:rPr>
              <a:t>6/5/13</a:t>
            </a:fld>
            <a:endParaRPr lang="en-US" sz="1200" i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en-US" dirty="0" smtClean="0"/>
              <a:t>© 2003, JH McClellan &amp; RW </a:t>
            </a:r>
            <a:r>
              <a:rPr lang="de-DE" altLang="en-US" dirty="0" err="1" smtClean="0"/>
              <a:t>Schafer</a:t>
            </a:r>
            <a:endParaRPr lang="en-US" altLang="en-US" dirty="0"/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A5BCB9B-00D9-5944-ACFF-127CCA42C6AD}" type="slidenum">
              <a:rPr lang="en-US" sz="1200" i="0">
                <a:solidFill>
                  <a:schemeClr val="bg2"/>
                </a:solidFill>
                <a:latin typeface="Arial" charset="0"/>
              </a:rPr>
              <a:pPr/>
              <a:t>2</a:t>
            </a:fld>
            <a:endParaRPr lang="en-US" sz="1200" i="0">
              <a:solidFill>
                <a:schemeClr val="bg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Convolution Using the DFT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2133600" y="2133600"/>
            <a:ext cx="838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30000"/>
              </a:spcBef>
              <a:buFontTx/>
              <a:buChar char="•"/>
            </a:pPr>
            <a:endParaRPr lang="en-US" sz="2800">
              <a:latin typeface="Helvetica" charset="0"/>
            </a:endParaRPr>
          </a:p>
        </p:txBody>
      </p:sp>
      <p:grpSp>
        <p:nvGrpSpPr>
          <p:cNvPr id="57348" name="Group 5"/>
          <p:cNvGrpSpPr>
            <a:grpSpLocks/>
          </p:cNvGrpSpPr>
          <p:nvPr/>
        </p:nvGrpSpPr>
        <p:grpSpPr bwMode="auto">
          <a:xfrm>
            <a:off x="306387" y="1895475"/>
            <a:ext cx="8378827" cy="2981325"/>
            <a:chOff x="426" y="768"/>
            <a:chExt cx="5278" cy="1878"/>
          </a:xfrm>
        </p:grpSpPr>
        <p:sp>
          <p:nvSpPr>
            <p:cNvPr id="57351" name="AutoShape 6"/>
            <p:cNvSpPr>
              <a:spLocks noChangeArrowheads="1"/>
            </p:cNvSpPr>
            <p:nvPr/>
          </p:nvSpPr>
          <p:spPr bwMode="auto">
            <a:xfrm>
              <a:off x="1248" y="816"/>
              <a:ext cx="672" cy="576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2" name="AutoShape 7"/>
            <p:cNvSpPr>
              <a:spLocks noChangeArrowheads="1"/>
            </p:cNvSpPr>
            <p:nvPr/>
          </p:nvSpPr>
          <p:spPr bwMode="auto">
            <a:xfrm>
              <a:off x="3984" y="816"/>
              <a:ext cx="672" cy="576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3" name="Line 8"/>
            <p:cNvSpPr>
              <a:spLocks noChangeShapeType="1"/>
            </p:cNvSpPr>
            <p:nvPr/>
          </p:nvSpPr>
          <p:spPr bwMode="auto">
            <a:xfrm>
              <a:off x="624" y="1104"/>
              <a:ext cx="624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4" name="Line 9"/>
            <p:cNvSpPr>
              <a:spLocks noChangeShapeType="1"/>
            </p:cNvSpPr>
            <p:nvPr/>
          </p:nvSpPr>
          <p:spPr bwMode="auto">
            <a:xfrm>
              <a:off x="1920" y="1104"/>
              <a:ext cx="864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5" name="Line 10"/>
            <p:cNvSpPr>
              <a:spLocks noChangeShapeType="1"/>
            </p:cNvSpPr>
            <p:nvPr/>
          </p:nvSpPr>
          <p:spPr bwMode="auto">
            <a:xfrm>
              <a:off x="4656" y="1104"/>
              <a:ext cx="624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6" name="Text Box 11"/>
            <p:cNvSpPr txBox="1">
              <a:spLocks noChangeArrowheads="1"/>
            </p:cNvSpPr>
            <p:nvPr/>
          </p:nvSpPr>
          <p:spPr bwMode="auto">
            <a:xfrm>
              <a:off x="4051" y="960"/>
              <a:ext cx="5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>
                  <a:latin typeface="Arial" charset="0"/>
                </a:rPr>
                <a:t>IDFT</a:t>
              </a:r>
              <a:endParaRPr lang="en-US"/>
            </a:p>
          </p:txBody>
        </p:sp>
        <p:sp>
          <p:nvSpPr>
            <p:cNvPr id="57357" name="Text Box 12"/>
            <p:cNvSpPr txBox="1">
              <a:spLocks noChangeArrowheads="1"/>
            </p:cNvSpPr>
            <p:nvPr/>
          </p:nvSpPr>
          <p:spPr bwMode="auto">
            <a:xfrm>
              <a:off x="1341" y="960"/>
              <a:ext cx="4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>
                  <a:latin typeface="Arial" charset="0"/>
                </a:rPr>
                <a:t>DFT</a:t>
              </a:r>
              <a:endParaRPr lang="en-US" dirty="0"/>
            </a:p>
          </p:txBody>
        </p:sp>
        <p:graphicFrame>
          <p:nvGraphicFramePr>
            <p:cNvPr id="5735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7898427"/>
                </p:ext>
              </p:extLst>
            </p:nvPr>
          </p:nvGraphicFramePr>
          <p:xfrm>
            <a:off x="426" y="1224"/>
            <a:ext cx="1773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800" name="Equation" r:id="rId3" imgW="2374900" imgH="1397000" progId="Equation.3">
                    <p:embed/>
                  </p:oleObj>
                </mc:Choice>
                <mc:Fallback>
                  <p:oleObj name="Equation" r:id="rId3" imgW="2374900" imgH="139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" y="1224"/>
                          <a:ext cx="1773" cy="1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9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4187966"/>
                </p:ext>
              </p:extLst>
            </p:nvPr>
          </p:nvGraphicFramePr>
          <p:xfrm>
            <a:off x="2014" y="788"/>
            <a:ext cx="626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801" name="Equation" r:id="rId5" imgW="838200" imgH="406400" progId="Equation.3">
                    <p:embed/>
                  </p:oleObj>
                </mc:Choice>
                <mc:Fallback>
                  <p:oleObj name="Equation" r:id="rId5" imgW="838200" imgH="40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4" y="788"/>
                          <a:ext cx="626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60" name="Line 15"/>
            <p:cNvSpPr>
              <a:spLocks noChangeShapeType="1"/>
            </p:cNvSpPr>
            <p:nvPr/>
          </p:nvSpPr>
          <p:spPr bwMode="auto">
            <a:xfrm>
              <a:off x="3120" y="1104"/>
              <a:ext cx="864" cy="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7361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1983228"/>
                </p:ext>
              </p:extLst>
            </p:nvPr>
          </p:nvGraphicFramePr>
          <p:xfrm>
            <a:off x="5069" y="788"/>
            <a:ext cx="635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802" name="Equation" r:id="rId7" imgW="850900" imgH="406400" progId="Equation.3">
                    <p:embed/>
                  </p:oleObj>
                </mc:Choice>
                <mc:Fallback>
                  <p:oleObj name="Equation" r:id="rId7" imgW="850900" imgH="40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9" y="788"/>
                          <a:ext cx="635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62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6192981"/>
                </p:ext>
              </p:extLst>
            </p:nvPr>
          </p:nvGraphicFramePr>
          <p:xfrm>
            <a:off x="3249" y="768"/>
            <a:ext cx="559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803" name="Equation" r:id="rId9" imgW="749300" imgH="406400" progId="Equation.3">
                    <p:embed/>
                  </p:oleObj>
                </mc:Choice>
                <mc:Fallback>
                  <p:oleObj name="Equation" r:id="rId9" imgW="749300" imgH="40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9" y="768"/>
                          <a:ext cx="559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63" name="AutoShape 18"/>
            <p:cNvSpPr>
              <a:spLocks noChangeArrowheads="1"/>
            </p:cNvSpPr>
            <p:nvPr/>
          </p:nvSpPr>
          <p:spPr bwMode="auto">
            <a:xfrm>
              <a:off x="2624" y="1584"/>
              <a:ext cx="672" cy="576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64" name="Text Box 19"/>
            <p:cNvSpPr txBox="1">
              <a:spLocks noChangeArrowheads="1"/>
            </p:cNvSpPr>
            <p:nvPr/>
          </p:nvSpPr>
          <p:spPr bwMode="auto">
            <a:xfrm>
              <a:off x="2720" y="1720"/>
              <a:ext cx="4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/>
              <a:r>
                <a:rPr lang="en-US">
                  <a:latin typeface="Arial" charset="0"/>
                </a:rPr>
                <a:t>DFT</a:t>
              </a:r>
              <a:endParaRPr lang="en-US"/>
            </a:p>
          </p:txBody>
        </p:sp>
        <p:sp>
          <p:nvSpPr>
            <p:cNvPr id="57365" name="Oval 20"/>
            <p:cNvSpPr>
              <a:spLocks noChangeArrowheads="1"/>
            </p:cNvSpPr>
            <p:nvPr/>
          </p:nvSpPr>
          <p:spPr bwMode="auto">
            <a:xfrm>
              <a:off x="2784" y="936"/>
              <a:ext cx="336" cy="336"/>
            </a:xfrm>
            <a:prstGeom prst="ellips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66" name="Line 21"/>
            <p:cNvSpPr>
              <a:spLocks noChangeShapeType="1"/>
            </p:cNvSpPr>
            <p:nvPr/>
          </p:nvSpPr>
          <p:spPr bwMode="auto">
            <a:xfrm flipV="1">
              <a:off x="2960" y="1248"/>
              <a:ext cx="0" cy="33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67" name="Line 22"/>
            <p:cNvSpPr>
              <a:spLocks noChangeShapeType="1"/>
            </p:cNvSpPr>
            <p:nvPr/>
          </p:nvSpPr>
          <p:spPr bwMode="auto">
            <a:xfrm flipV="1">
              <a:off x="2976" y="2160"/>
              <a:ext cx="0" cy="48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7368" name="Object 23"/>
            <p:cNvGraphicFramePr>
              <a:graphicFrameLocks noChangeAspect="1"/>
            </p:cNvGraphicFramePr>
            <p:nvPr/>
          </p:nvGraphicFramePr>
          <p:xfrm>
            <a:off x="3077" y="2400"/>
            <a:ext cx="464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804" name="Equation" r:id="rId11" imgW="622300" imgH="330200" progId="Equation.DSMT36">
                    <p:embed/>
                  </p:oleObj>
                </mc:Choice>
                <mc:Fallback>
                  <p:oleObj name="Equation" r:id="rId11" imgW="622300" imgH="3302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7" y="2400"/>
                          <a:ext cx="464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69" name="Object 24"/>
            <p:cNvGraphicFramePr>
              <a:graphicFrameLocks noChangeAspect="1"/>
            </p:cNvGraphicFramePr>
            <p:nvPr/>
          </p:nvGraphicFramePr>
          <p:xfrm>
            <a:off x="3058" y="1296"/>
            <a:ext cx="549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805" name="Equation" r:id="rId13" imgW="736600" imgH="330200" progId="Equation.DSMT36">
                    <p:embed/>
                  </p:oleObj>
                </mc:Choice>
                <mc:Fallback>
                  <p:oleObj name="Equation" r:id="rId13" imgW="736600" imgH="3302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8" y="1296"/>
                          <a:ext cx="549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70" name="Object 25"/>
            <p:cNvGraphicFramePr>
              <a:graphicFrameLocks noChangeAspect="1"/>
            </p:cNvGraphicFramePr>
            <p:nvPr/>
          </p:nvGraphicFramePr>
          <p:xfrm>
            <a:off x="2808" y="960"/>
            <a:ext cx="31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806" name="Equation" r:id="rId15" imgW="228600" imgH="215900" progId="Equation.3">
                    <p:embed/>
                  </p:oleObj>
                </mc:Choice>
                <mc:Fallback>
                  <p:oleObj name="Equation" r:id="rId15" imgW="2286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8" y="960"/>
                          <a:ext cx="31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99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0231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558800" y="304800"/>
            <a:ext cx="8204200" cy="5334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Block </a:t>
            </a:r>
            <a:r>
              <a:rPr lang="en-US" dirty="0" smtClean="0">
                <a:latin typeface="Helvetica" charset="0"/>
              </a:rPr>
              <a:t>Convolution</a:t>
            </a:r>
            <a:endParaRPr lang="en-US" dirty="0">
              <a:latin typeface="Helvetica" charset="0"/>
            </a:endParaRPr>
          </a:p>
        </p:txBody>
      </p:sp>
      <p:pic>
        <p:nvPicPr>
          <p:cNvPr id="5837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790575"/>
            <a:ext cx="662940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90700" y="2438400"/>
            <a:ext cx="5133975" cy="1524000"/>
            <a:chOff x="1164" y="1536"/>
            <a:chExt cx="3234" cy="960"/>
          </a:xfrm>
        </p:grpSpPr>
        <p:sp>
          <p:nvSpPr>
            <p:cNvPr id="58376" name="Line 5"/>
            <p:cNvSpPr>
              <a:spLocks noChangeShapeType="1"/>
            </p:cNvSpPr>
            <p:nvPr/>
          </p:nvSpPr>
          <p:spPr bwMode="auto">
            <a:xfrm>
              <a:off x="1164" y="1584"/>
              <a:ext cx="0" cy="9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77" name="Line 6"/>
            <p:cNvSpPr>
              <a:spLocks noChangeShapeType="1"/>
            </p:cNvSpPr>
            <p:nvPr/>
          </p:nvSpPr>
          <p:spPr bwMode="auto">
            <a:xfrm>
              <a:off x="2247" y="1536"/>
              <a:ext cx="0" cy="9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78" name="Line 7"/>
            <p:cNvSpPr>
              <a:spLocks noChangeShapeType="1"/>
            </p:cNvSpPr>
            <p:nvPr/>
          </p:nvSpPr>
          <p:spPr bwMode="auto">
            <a:xfrm>
              <a:off x="3321" y="1545"/>
              <a:ext cx="0" cy="9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79" name="Line 8"/>
            <p:cNvSpPr>
              <a:spLocks noChangeShapeType="1"/>
            </p:cNvSpPr>
            <p:nvPr/>
          </p:nvSpPr>
          <p:spPr bwMode="auto">
            <a:xfrm>
              <a:off x="4398" y="1536"/>
              <a:ext cx="0" cy="9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787465" name="Object 9"/>
          <p:cNvGraphicFramePr>
            <a:graphicFrameLocks noChangeAspect="1"/>
          </p:cNvGraphicFramePr>
          <p:nvPr/>
        </p:nvGraphicFramePr>
        <p:xfrm>
          <a:off x="1054100" y="4111625"/>
          <a:ext cx="3289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55" name="Equation" r:id="rId5" imgW="3289300" imgH="889000" progId="Equation.DSMT36">
                  <p:embed/>
                </p:oleObj>
              </mc:Choice>
              <mc:Fallback>
                <p:oleObj name="Equation" r:id="rId5" imgW="3289300" imgH="8890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4111625"/>
                        <a:ext cx="32893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6" name="Object 10"/>
          <p:cNvGraphicFramePr>
            <a:graphicFrameLocks noChangeAspect="1"/>
          </p:cNvGraphicFramePr>
          <p:nvPr/>
        </p:nvGraphicFramePr>
        <p:xfrm>
          <a:off x="4419600" y="4114800"/>
          <a:ext cx="4648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56" name="Equation" r:id="rId7" imgW="4648200" imgH="889000" progId="Equation.DSMT36">
                  <p:embed/>
                </p:oleObj>
              </mc:Choice>
              <mc:Fallback>
                <p:oleObj name="Equation" r:id="rId7" imgW="4648200" imgH="8890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114800"/>
                        <a:ext cx="46482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344555"/>
              </p:ext>
            </p:extLst>
          </p:nvPr>
        </p:nvGraphicFramePr>
        <p:xfrm>
          <a:off x="6146800" y="5534025"/>
          <a:ext cx="26924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57" name="Equation" r:id="rId9" imgW="2692400" imgH="368300" progId="Equation.DSMT36">
                  <p:embed/>
                </p:oleObj>
              </mc:Choice>
              <mc:Fallback>
                <p:oleObj name="Equation" r:id="rId9" imgW="2692400" imgH="368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800" y="5534025"/>
                        <a:ext cx="26924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74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099275"/>
              </p:ext>
            </p:extLst>
          </p:nvPr>
        </p:nvGraphicFramePr>
        <p:xfrm>
          <a:off x="138113" y="5130800"/>
          <a:ext cx="622458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58" name="Equation" r:id="rId11" imgW="6223000" imgH="1168400" progId="Equation.3">
                  <p:embed/>
                </p:oleObj>
              </mc:Choice>
              <mc:Fallback>
                <p:oleObj name="Equation" r:id="rId11" imgW="62230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5130800"/>
                        <a:ext cx="6224587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68206" y="6172200"/>
            <a:ext cx="2841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Rectangular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93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7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7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7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7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11430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Segmenting the </a:t>
            </a:r>
            <a:r>
              <a:rPr lang="en-US" dirty="0" smtClean="0">
                <a:latin typeface="Helvetica" charset="0"/>
              </a:rPr>
              <a:t>Input</a:t>
            </a:r>
            <a:br>
              <a:rPr lang="en-US" dirty="0" smtClean="0">
                <a:latin typeface="Helvetica" charset="0"/>
              </a:rPr>
            </a:br>
            <a:endParaRPr lang="en-US" dirty="0">
              <a:latin typeface="Helvetica" charset="0"/>
            </a:endParaRPr>
          </a:p>
        </p:txBody>
      </p:sp>
      <p:pic>
        <p:nvPicPr>
          <p:cNvPr id="5939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549400"/>
            <a:ext cx="74676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884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594700"/>
              </p:ext>
            </p:extLst>
          </p:nvPr>
        </p:nvGraphicFramePr>
        <p:xfrm>
          <a:off x="660400" y="711200"/>
          <a:ext cx="5359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94" name="Equation" r:id="rId4" imgW="5359400" imgH="1168400" progId="Equation.3">
                  <p:embed/>
                </p:oleObj>
              </mc:Choice>
              <mc:Fallback>
                <p:oleObj name="Equation" r:id="rId4" imgW="53594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711200"/>
                        <a:ext cx="53594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485" name="Object 5"/>
          <p:cNvGraphicFramePr>
            <a:graphicFrameLocks noChangeAspect="1"/>
          </p:cNvGraphicFramePr>
          <p:nvPr/>
        </p:nvGraphicFramePr>
        <p:xfrm>
          <a:off x="5943600" y="838200"/>
          <a:ext cx="2870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95" name="Equation" r:id="rId6" imgW="2870200" imgH="889000" progId="Equation.DSMT36">
                  <p:embed/>
                </p:oleObj>
              </mc:Choice>
              <mc:Fallback>
                <p:oleObj name="Equation" r:id="rId6" imgW="2870200" imgH="8890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838200"/>
                        <a:ext cx="28702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610100" y="3200400"/>
            <a:ext cx="1409700" cy="1498600"/>
            <a:chOff x="2904" y="2016"/>
            <a:chExt cx="888" cy="944"/>
          </a:xfrm>
        </p:grpSpPr>
        <p:grpSp>
          <p:nvGrpSpPr>
            <p:cNvPr id="59410" name="Group 7"/>
            <p:cNvGrpSpPr>
              <a:grpSpLocks/>
            </p:cNvGrpSpPr>
            <p:nvPr/>
          </p:nvGrpSpPr>
          <p:grpSpPr bwMode="auto">
            <a:xfrm>
              <a:off x="3186" y="2016"/>
              <a:ext cx="528" cy="576"/>
              <a:chOff x="3186" y="2016"/>
              <a:chExt cx="528" cy="576"/>
            </a:xfrm>
          </p:grpSpPr>
          <p:sp>
            <p:nvSpPr>
              <p:cNvPr id="59413" name="Line 8"/>
              <p:cNvSpPr>
                <a:spLocks noChangeShapeType="1"/>
              </p:cNvSpPr>
              <p:nvPr/>
            </p:nvSpPr>
            <p:spPr bwMode="auto">
              <a:xfrm flipV="1">
                <a:off x="3714" y="2016"/>
                <a:ext cx="0" cy="57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14" name="Line 9"/>
              <p:cNvSpPr>
                <a:spLocks noChangeShapeType="1"/>
              </p:cNvSpPr>
              <p:nvPr/>
            </p:nvSpPr>
            <p:spPr bwMode="auto">
              <a:xfrm flipV="1">
                <a:off x="3186" y="240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15" name="Line 10"/>
              <p:cNvSpPr>
                <a:spLocks noChangeShapeType="1"/>
              </p:cNvSpPr>
              <p:nvPr/>
            </p:nvSpPr>
            <p:spPr bwMode="auto">
              <a:xfrm>
                <a:off x="3264" y="2406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59411" name="Object 11"/>
            <p:cNvGraphicFramePr>
              <a:graphicFrameLocks noChangeAspect="1"/>
            </p:cNvGraphicFramePr>
            <p:nvPr/>
          </p:nvGraphicFramePr>
          <p:xfrm>
            <a:off x="3664" y="2784"/>
            <a:ext cx="128" cy="1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896" name="Equation" r:id="rId8" imgW="203200" imgH="203200" progId="Equation.DSMT36">
                    <p:embed/>
                  </p:oleObj>
                </mc:Choice>
                <mc:Fallback>
                  <p:oleObj name="Equation" r:id="rId8" imgW="203200" imgH="2032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4" y="2784"/>
                          <a:ext cx="128" cy="128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2" name="Object 12"/>
            <p:cNvGraphicFramePr>
              <a:graphicFrameLocks noChangeAspect="1"/>
            </p:cNvGraphicFramePr>
            <p:nvPr/>
          </p:nvGraphicFramePr>
          <p:xfrm>
            <a:off x="2904" y="2736"/>
            <a:ext cx="56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897" name="Equation" r:id="rId10" imgW="889000" imgH="355600" progId="Equation.DSMT36">
                    <p:embed/>
                  </p:oleObj>
                </mc:Choice>
                <mc:Fallback>
                  <p:oleObj name="Equation" r:id="rId10" imgW="889000" imgH="3556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4" y="2736"/>
                          <a:ext cx="560" cy="224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88493" name="Object 13"/>
          <p:cNvGraphicFramePr>
            <a:graphicFrameLocks noChangeAspect="1"/>
          </p:cNvGraphicFramePr>
          <p:nvPr/>
        </p:nvGraphicFramePr>
        <p:xfrm>
          <a:off x="7924800" y="4191000"/>
          <a:ext cx="292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98" name="Equation" r:id="rId12" imgW="292100" imgH="203200" progId="Equation.DSMT36">
                  <p:embed/>
                </p:oleObj>
              </mc:Choice>
              <mc:Fallback>
                <p:oleObj name="Equation" r:id="rId12" imgW="292100" imgH="2032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4191000"/>
                        <a:ext cx="292100" cy="2032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494" name="Object 14"/>
          <p:cNvGraphicFramePr>
            <a:graphicFrameLocks noChangeAspect="1"/>
          </p:cNvGraphicFramePr>
          <p:nvPr/>
        </p:nvGraphicFramePr>
        <p:xfrm>
          <a:off x="7512050" y="3352800"/>
          <a:ext cx="812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99" name="Equation" r:id="rId14" imgW="812800" imgH="368300" progId="Equation.DSMT36">
                  <p:embed/>
                </p:oleObj>
              </mc:Choice>
              <mc:Fallback>
                <p:oleObj name="Equation" r:id="rId14" imgW="812800" imgH="368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2050" y="3352800"/>
                        <a:ext cx="812800" cy="3683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524000" y="2895600"/>
            <a:ext cx="2565400" cy="1803400"/>
            <a:chOff x="960" y="1824"/>
            <a:chExt cx="1616" cy="1136"/>
          </a:xfrm>
        </p:grpSpPr>
        <p:grpSp>
          <p:nvGrpSpPr>
            <p:cNvPr id="59402" name="Group 16"/>
            <p:cNvGrpSpPr>
              <a:grpSpLocks/>
            </p:cNvGrpSpPr>
            <p:nvPr/>
          </p:nvGrpSpPr>
          <p:grpSpPr bwMode="auto">
            <a:xfrm>
              <a:off x="960" y="2016"/>
              <a:ext cx="888" cy="944"/>
              <a:chOff x="2904" y="2016"/>
              <a:chExt cx="888" cy="944"/>
            </a:xfrm>
          </p:grpSpPr>
          <p:grpSp>
            <p:nvGrpSpPr>
              <p:cNvPr id="59404" name="Group 17"/>
              <p:cNvGrpSpPr>
                <a:grpSpLocks/>
              </p:cNvGrpSpPr>
              <p:nvPr/>
            </p:nvGrpSpPr>
            <p:grpSpPr bwMode="auto">
              <a:xfrm>
                <a:off x="3186" y="2016"/>
                <a:ext cx="528" cy="576"/>
                <a:chOff x="3186" y="2016"/>
                <a:chExt cx="528" cy="576"/>
              </a:xfrm>
            </p:grpSpPr>
            <p:sp>
              <p:nvSpPr>
                <p:cNvPr id="59407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714" y="2016"/>
                  <a:ext cx="0" cy="57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oval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408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3186" y="2400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oval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409" name="Line 20"/>
                <p:cNvSpPr>
                  <a:spLocks noChangeShapeType="1"/>
                </p:cNvSpPr>
                <p:nvPr/>
              </p:nvSpPr>
              <p:spPr bwMode="auto">
                <a:xfrm>
                  <a:off x="3264" y="2406"/>
                  <a:ext cx="384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aphicFrame>
            <p:nvGraphicFramePr>
              <p:cNvPr id="59405" name="Object 21"/>
              <p:cNvGraphicFramePr>
                <a:graphicFrameLocks noChangeAspect="1"/>
              </p:cNvGraphicFramePr>
              <p:nvPr/>
            </p:nvGraphicFramePr>
            <p:xfrm>
              <a:off x="3664" y="2784"/>
              <a:ext cx="128" cy="1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1900" name="Equation" r:id="rId16" imgW="203200" imgH="203200" progId="Equation.DSMT36">
                      <p:embed/>
                    </p:oleObj>
                  </mc:Choice>
                  <mc:Fallback>
                    <p:oleObj name="Equation" r:id="rId16" imgW="203200" imgH="203200" progId="Equation.DSMT36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64" y="2784"/>
                            <a:ext cx="128" cy="128"/>
                          </a:xfrm>
                          <a:prstGeom prst="rect">
                            <a:avLst/>
                          </a:prstGeom>
                          <a:solidFill>
                            <a:srgbClr val="FFFF66"/>
                          </a:solidFill>
                          <a:ln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406" name="Object 22"/>
              <p:cNvGraphicFramePr>
                <a:graphicFrameLocks noChangeAspect="1"/>
              </p:cNvGraphicFramePr>
              <p:nvPr/>
            </p:nvGraphicFramePr>
            <p:xfrm>
              <a:off x="2904" y="2736"/>
              <a:ext cx="560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1901" name="Equation" r:id="rId18" imgW="889000" imgH="355600" progId="Equation.DSMT36">
                      <p:embed/>
                    </p:oleObj>
                  </mc:Choice>
                  <mc:Fallback>
                    <p:oleObj name="Equation" r:id="rId18" imgW="889000" imgH="355600" progId="Equation.DSMT36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4" y="2736"/>
                            <a:ext cx="560" cy="224"/>
                          </a:xfrm>
                          <a:prstGeom prst="rect">
                            <a:avLst/>
                          </a:prstGeom>
                          <a:solidFill>
                            <a:srgbClr val="FFFF66"/>
                          </a:solidFill>
                          <a:ln w="381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9403" name="Object 23"/>
            <p:cNvGraphicFramePr>
              <a:graphicFrameLocks noChangeAspect="1"/>
            </p:cNvGraphicFramePr>
            <p:nvPr/>
          </p:nvGraphicFramePr>
          <p:xfrm>
            <a:off x="1824" y="1824"/>
            <a:ext cx="75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902" name="Equation" r:id="rId20" imgW="1193800" imgH="342900" progId="Equation.3">
                    <p:embed/>
                  </p:oleObj>
                </mc:Choice>
                <mc:Fallback>
                  <p:oleObj name="Equation" r:id="rId20" imgW="1193800" imgH="342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824"/>
                          <a:ext cx="752" cy="216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876800" y="2362200"/>
            <a:ext cx="36639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200"/>
              <a:t>Note: time origin is redefined </a:t>
            </a:r>
          </a:p>
          <a:p>
            <a:r>
              <a:rPr lang="en-US" sz="2200"/>
              <a:t>at the beginning of each block.</a:t>
            </a:r>
          </a:p>
        </p:txBody>
      </p:sp>
    </p:spTree>
    <p:extLst>
      <p:ext uri="{BB962C8B-B14F-4D97-AF65-F5344CB8AC3E}">
        <p14:creationId xmlns:p14="http://schemas.microsoft.com/office/powerpoint/2010/main" val="2550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334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Putting the Output Pieces Together</a:t>
            </a:r>
          </a:p>
        </p:txBody>
      </p:sp>
      <p:pic>
        <p:nvPicPr>
          <p:cNvPr id="604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70866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04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436119"/>
              </p:ext>
            </p:extLst>
          </p:nvPr>
        </p:nvGraphicFramePr>
        <p:xfrm>
          <a:off x="5562600" y="990600"/>
          <a:ext cx="330200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49" name="Equation" r:id="rId4" imgW="2692400" imgH="368300" progId="Equation.DSMT36">
                  <p:embed/>
                </p:oleObj>
              </mc:Choice>
              <mc:Fallback>
                <p:oleObj name="Equation" r:id="rId4" imgW="2692400" imgH="368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990600"/>
                        <a:ext cx="330200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307285"/>
              </p:ext>
            </p:extLst>
          </p:nvPr>
        </p:nvGraphicFramePr>
        <p:xfrm>
          <a:off x="977900" y="685800"/>
          <a:ext cx="34417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50" name="Equation" r:id="rId6" imgW="2844800" imgH="889000" progId="Equation.DSMT36">
                  <p:embed/>
                </p:oleObj>
              </mc:Choice>
              <mc:Fallback>
                <p:oleObj name="Equation" r:id="rId6" imgW="2844800" imgH="8890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685800"/>
                        <a:ext cx="34417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323975" y="3705225"/>
            <a:ext cx="1873250" cy="304800"/>
            <a:chOff x="834" y="2334"/>
            <a:chExt cx="1180" cy="192"/>
          </a:xfrm>
        </p:grpSpPr>
        <p:sp>
          <p:nvSpPr>
            <p:cNvPr id="60431" name="Line 7"/>
            <p:cNvSpPr>
              <a:spLocks noChangeShapeType="1"/>
            </p:cNvSpPr>
            <p:nvPr/>
          </p:nvSpPr>
          <p:spPr bwMode="auto">
            <a:xfrm flipV="1">
              <a:off x="834" y="2526"/>
              <a:ext cx="118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0432" name="Object 8"/>
            <p:cNvGraphicFramePr>
              <a:graphicFrameLocks noChangeAspect="1"/>
            </p:cNvGraphicFramePr>
            <p:nvPr/>
          </p:nvGraphicFramePr>
          <p:xfrm>
            <a:off x="1344" y="2334"/>
            <a:ext cx="15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851" name="Equation" r:id="rId8" imgW="241300" imgH="266700" progId="Equation.DSMT36">
                    <p:embed/>
                  </p:oleObj>
                </mc:Choice>
                <mc:Fallback>
                  <p:oleObj name="Equation" r:id="rId8" imgW="241300" imgH="2667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334"/>
                          <a:ext cx="152" cy="168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336675" y="5257800"/>
            <a:ext cx="3733800" cy="304800"/>
            <a:chOff x="855" y="3312"/>
            <a:chExt cx="2352" cy="192"/>
          </a:xfrm>
        </p:grpSpPr>
        <p:sp>
          <p:nvSpPr>
            <p:cNvPr id="60429" name="Line 10"/>
            <p:cNvSpPr>
              <a:spLocks noChangeShapeType="1"/>
            </p:cNvSpPr>
            <p:nvPr/>
          </p:nvSpPr>
          <p:spPr bwMode="auto">
            <a:xfrm>
              <a:off x="855" y="3504"/>
              <a:ext cx="235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0430" name="Object 11"/>
            <p:cNvGraphicFramePr>
              <a:graphicFrameLocks noChangeAspect="1"/>
            </p:cNvGraphicFramePr>
            <p:nvPr/>
          </p:nvGraphicFramePr>
          <p:xfrm>
            <a:off x="1908" y="3312"/>
            <a:ext cx="27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852" name="Equation" r:id="rId10" imgW="431800" imgH="266700" progId="Equation.DSMT36">
                    <p:embed/>
                  </p:oleObj>
                </mc:Choice>
                <mc:Fallback>
                  <p:oleObj name="Equation" r:id="rId10" imgW="431800" imgH="2667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8" y="3312"/>
                          <a:ext cx="272" cy="168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9516" name="Line 12"/>
          <p:cNvSpPr>
            <a:spLocks noChangeShapeType="1"/>
          </p:cNvSpPr>
          <p:nvPr/>
        </p:nvSpPr>
        <p:spPr bwMode="auto">
          <a:xfrm>
            <a:off x="1343025" y="2262188"/>
            <a:ext cx="0" cy="3810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76200" y="5778500"/>
          <a:ext cx="4711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53" name="Equation" r:id="rId12" imgW="4711700" imgH="863600" progId="Equation.3">
                  <p:embed/>
                </p:oleObj>
              </mc:Choice>
              <mc:Fallback>
                <p:oleObj name="Equation" r:id="rId12" imgW="47117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778500"/>
                        <a:ext cx="4711700" cy="8636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5257800" y="2882900"/>
          <a:ext cx="3517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54" name="Equation" r:id="rId14" imgW="3517900" imgH="393700" progId="Equation.3">
                  <p:embed/>
                </p:oleObj>
              </mc:Choice>
              <mc:Fallback>
                <p:oleObj name="Equation" r:id="rId14" imgW="3517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882900"/>
                        <a:ext cx="3517900" cy="3937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971800" y="4419600"/>
            <a:ext cx="2997200" cy="2171700"/>
            <a:chOff x="1872" y="2784"/>
            <a:chExt cx="1888" cy="1368"/>
          </a:xfrm>
        </p:grpSpPr>
        <p:sp>
          <p:nvSpPr>
            <p:cNvPr id="60427" name="Text Box 13"/>
            <p:cNvSpPr txBox="1">
              <a:spLocks noChangeArrowheads="1"/>
            </p:cNvSpPr>
            <p:nvPr/>
          </p:nvSpPr>
          <p:spPr bwMode="auto">
            <a:xfrm>
              <a:off x="1872" y="2784"/>
              <a:ext cx="691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overlap</a:t>
              </a:r>
            </a:p>
          </p:txBody>
        </p:sp>
        <p:sp>
          <p:nvSpPr>
            <p:cNvPr id="60428" name="Text Box 14"/>
            <p:cNvSpPr txBox="1">
              <a:spLocks noChangeArrowheads="1"/>
            </p:cNvSpPr>
            <p:nvPr/>
          </p:nvSpPr>
          <p:spPr bwMode="auto">
            <a:xfrm>
              <a:off x="3069" y="3864"/>
              <a:ext cx="691" cy="28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overlap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3047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0725"/>
            <a:ext cx="7772400" cy="1362075"/>
          </a:xfrm>
        </p:spPr>
        <p:txBody>
          <a:bodyPr/>
          <a:lstStyle/>
          <a:p>
            <a:pPr algn="ctr"/>
            <a:r>
              <a:rPr lang="en-US" sz="3600" dirty="0" smtClean="0"/>
              <a:t>Spectrum analysis of continuous-time signals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CA3371-D885-F94F-8B58-8E324CF4FDA5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79403-AF90-CC40-8EBD-3D3DF99BEBB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Analysis of Continuous-Time Signals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90600" y="4831140"/>
            <a:ext cx="6850671" cy="156966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 out the details of the relationship between V</a:t>
            </a:r>
            <a:r>
              <a:rPr lang="en-US" i="0" dirty="0" smtClean="0"/>
              <a:t>[</a:t>
            </a:r>
            <a:r>
              <a:rPr lang="en-US" dirty="0" smtClean="0"/>
              <a:t>k</a:t>
            </a:r>
            <a:r>
              <a:rPr lang="en-US" i="0" dirty="0" smtClean="0"/>
              <a:t>]</a:t>
            </a:r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nd S</a:t>
            </a:r>
            <a:r>
              <a:rPr lang="en-US" i="0" dirty="0" smtClean="0"/>
              <a:t>(</a:t>
            </a:r>
            <a:r>
              <a:rPr lang="en-US" dirty="0" err="1" smtClean="0"/>
              <a:t>j</a:t>
            </a:r>
            <a:r>
              <a:rPr lang="en-US" dirty="0" err="1" smtClean="0">
                <a:latin typeface="Symbol"/>
              </a:rPr>
              <a:t>w</a:t>
            </a:r>
            <a:r>
              <a:rPr lang="en-US" i="0" dirty="0"/>
              <a:t>)</a:t>
            </a:r>
            <a:r>
              <a:rPr lang="en-US" dirty="0" smtClean="0"/>
              <a:t> to verify your understanding of all parts of</a:t>
            </a:r>
          </a:p>
          <a:p>
            <a:r>
              <a:rPr lang="en-US" dirty="0" smtClean="0"/>
              <a:t>this important DSP system as well as how the parts </a:t>
            </a:r>
          </a:p>
          <a:p>
            <a:r>
              <a:rPr lang="en-US" dirty="0"/>
              <a:t>f</a:t>
            </a:r>
            <a:r>
              <a:rPr lang="en-US" dirty="0" smtClean="0"/>
              <a:t>it together to give an estimate of the spectrum.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2400" y="1752600"/>
            <a:ext cx="8805909" cy="1981200"/>
            <a:chOff x="152400" y="1752600"/>
            <a:chExt cx="8805909" cy="1981200"/>
          </a:xfrm>
        </p:grpSpPr>
        <p:grpSp>
          <p:nvGrpSpPr>
            <p:cNvPr id="19" name="Group 18"/>
            <p:cNvGrpSpPr/>
            <p:nvPr/>
          </p:nvGrpSpPr>
          <p:grpSpPr>
            <a:xfrm>
              <a:off x="152400" y="1752600"/>
              <a:ext cx="8805909" cy="1981200"/>
              <a:chOff x="293641" y="2133600"/>
              <a:chExt cx="8805909" cy="1981200"/>
            </a:xfrm>
          </p:grpSpPr>
          <p:pic>
            <p:nvPicPr>
              <p:cNvPr id="11" name="Picture 10" descr="spect_analysis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641" y="2133600"/>
                <a:ext cx="8774159" cy="1976431"/>
              </a:xfrm>
              <a:prstGeom prst="rect">
                <a:avLst/>
              </a:prstGeom>
            </p:spPr>
          </p:pic>
          <p:graphicFrame>
            <p:nvGraphicFramePr>
              <p:cNvPr id="12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5434513"/>
                  </p:ext>
                </p:extLst>
              </p:nvPr>
            </p:nvGraphicFramePr>
            <p:xfrm>
              <a:off x="381000" y="2895600"/>
              <a:ext cx="533400" cy="368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375" name="Equation" r:id="rId4" imgW="533400" imgH="368300" progId="Equation.3">
                      <p:embed/>
                    </p:oleObj>
                  </mc:Choice>
                  <mc:Fallback>
                    <p:oleObj name="Equation" r:id="rId4" imgW="533400" imgH="368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381000" y="2895600"/>
                            <a:ext cx="533400" cy="3683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4160800"/>
                  </p:ext>
                </p:extLst>
              </p:nvPr>
            </p:nvGraphicFramePr>
            <p:xfrm>
              <a:off x="1365250" y="3371850"/>
              <a:ext cx="1308100" cy="419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376" name="Equation" r:id="rId6" imgW="1308100" imgH="419100" progId="Equation.3">
                      <p:embed/>
                    </p:oleObj>
                  </mc:Choice>
                  <mc:Fallback>
                    <p:oleObj name="Equation" r:id="rId6" imgW="1308100" imgH="4191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365250" y="3371850"/>
                            <a:ext cx="1308100" cy="4191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4898409"/>
                  </p:ext>
                </p:extLst>
              </p:nvPr>
            </p:nvGraphicFramePr>
            <p:xfrm>
              <a:off x="2870200" y="2895600"/>
              <a:ext cx="584200" cy="368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377" name="Equation" r:id="rId8" imgW="584200" imgH="368300" progId="Equation.3">
                      <p:embed/>
                    </p:oleObj>
                  </mc:Choice>
                  <mc:Fallback>
                    <p:oleObj name="Equation" r:id="rId8" imgW="584200" imgH="368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2870200" y="2895600"/>
                            <a:ext cx="584200" cy="3683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593871"/>
                  </p:ext>
                </p:extLst>
              </p:nvPr>
            </p:nvGraphicFramePr>
            <p:xfrm>
              <a:off x="5334000" y="2921000"/>
              <a:ext cx="6350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378" name="Equation" r:id="rId10" imgW="635000" imgH="355600" progId="Equation.3">
                      <p:embed/>
                    </p:oleObj>
                  </mc:Choice>
                  <mc:Fallback>
                    <p:oleObj name="Equation" r:id="rId10" imgW="635000" imgH="355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334000" y="2921000"/>
                            <a:ext cx="635000" cy="3556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547930"/>
                  </p:ext>
                </p:extLst>
              </p:nvPr>
            </p:nvGraphicFramePr>
            <p:xfrm>
              <a:off x="6489700" y="2921000"/>
              <a:ext cx="6096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379" name="Equation" r:id="rId12" imgW="609600" imgH="355600" progId="Equation.3">
                      <p:embed/>
                    </p:oleObj>
                  </mc:Choice>
                  <mc:Fallback>
                    <p:oleObj name="Equation" r:id="rId12" imgW="609600" imgH="355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6489700" y="2921000"/>
                            <a:ext cx="609600" cy="3556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849918"/>
                  </p:ext>
                </p:extLst>
              </p:nvPr>
            </p:nvGraphicFramePr>
            <p:xfrm>
              <a:off x="5932441" y="3759200"/>
              <a:ext cx="6858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380" name="Equation" r:id="rId14" imgW="685800" imgH="355600" progId="Equation.3">
                      <p:embed/>
                    </p:oleObj>
                  </mc:Choice>
                  <mc:Fallback>
                    <p:oleObj name="Equation" r:id="rId14" imgW="685800" imgH="355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932441" y="3759200"/>
                            <a:ext cx="685800" cy="3556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4851390"/>
                  </p:ext>
                </p:extLst>
              </p:nvPr>
            </p:nvGraphicFramePr>
            <p:xfrm>
              <a:off x="8426450" y="2889250"/>
              <a:ext cx="673100" cy="368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381" name="Equation" r:id="rId16" imgW="673100" imgH="368300" progId="Equation.3">
                      <p:embed/>
                    </p:oleObj>
                  </mc:Choice>
                  <mc:Fallback>
                    <p:oleObj name="Equation" r:id="rId16" imgW="673100" imgH="368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8426450" y="2889250"/>
                            <a:ext cx="673100" cy="3683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4384437"/>
                  </p:ext>
                </p:extLst>
              </p:nvPr>
            </p:nvGraphicFramePr>
            <p:xfrm>
              <a:off x="4484641" y="3625850"/>
              <a:ext cx="330200" cy="419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382" name="Equation" r:id="rId18" imgW="330200" imgH="419100" progId="Equation.3">
                      <p:embed/>
                    </p:oleObj>
                  </mc:Choice>
                  <mc:Fallback>
                    <p:oleObj name="Equation" r:id="rId18" imgW="330200" imgH="4191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484641" y="3625850"/>
                            <a:ext cx="330200" cy="4191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8" name="Straight Arrow Connector 7"/>
            <p:cNvCxnSpPr/>
            <p:nvPr/>
          </p:nvCxnSpPr>
          <p:spPr bwMode="auto">
            <a:xfrm flipV="1">
              <a:off x="4267200" y="28956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711052"/>
              </p:ext>
            </p:extLst>
          </p:nvPr>
        </p:nvGraphicFramePr>
        <p:xfrm>
          <a:off x="228600" y="3657600"/>
          <a:ext cx="876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383" name="Equation" r:id="rId20" imgW="876300" imgH="368300" progId="Equation.3">
                  <p:embed/>
                </p:oleObj>
              </mc:Choice>
              <mc:Fallback>
                <p:oleObj name="Equation" r:id="rId20" imgW="876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28600" y="3657600"/>
                        <a:ext cx="8763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454396"/>
              </p:ext>
            </p:extLst>
          </p:nvPr>
        </p:nvGraphicFramePr>
        <p:xfrm>
          <a:off x="2565400" y="3657600"/>
          <a:ext cx="939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384" name="Equation" r:id="rId22" imgW="939800" imgH="368300" progId="Equation.3">
                  <p:embed/>
                </p:oleObj>
              </mc:Choice>
              <mc:Fallback>
                <p:oleObj name="Equation" r:id="rId22" imgW="939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65400" y="3657600"/>
                        <a:ext cx="9398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780354"/>
              </p:ext>
            </p:extLst>
          </p:nvPr>
        </p:nvGraphicFramePr>
        <p:xfrm>
          <a:off x="4699000" y="3543300"/>
          <a:ext cx="13462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385" name="Equation" r:id="rId24" imgW="1346200" imgH="1181100" progId="Equation.3">
                  <p:embed/>
                </p:oleObj>
              </mc:Choice>
              <mc:Fallback>
                <p:oleObj name="Equation" r:id="rId24" imgW="1346200" imgH="1181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699000" y="3543300"/>
                        <a:ext cx="13462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53698"/>
              </p:ext>
            </p:extLst>
          </p:nvPr>
        </p:nvGraphicFramePr>
        <p:xfrm>
          <a:off x="6527800" y="3543300"/>
          <a:ext cx="132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386" name="Equation" r:id="rId26" imgW="1320800" imgH="1181100" progId="Equation.3">
                  <p:embed/>
                </p:oleObj>
              </mc:Choice>
              <mc:Fallback>
                <p:oleObj name="Equation" r:id="rId26" imgW="1320800" imgH="1181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527800" y="3543300"/>
                        <a:ext cx="132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973686"/>
              </p:ext>
            </p:extLst>
          </p:nvPr>
        </p:nvGraphicFramePr>
        <p:xfrm>
          <a:off x="8318500" y="3657600"/>
          <a:ext cx="673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5387" name="Equation" r:id="rId28" imgW="673100" imgH="368300" progId="Equation.3">
                  <p:embed/>
                </p:oleObj>
              </mc:Choice>
              <mc:Fallback>
                <p:oleObj name="Equation" r:id="rId28" imgW="6731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318500" y="3657600"/>
                        <a:ext cx="6731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76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0725"/>
            <a:ext cx="7772400" cy="1362075"/>
          </a:xfrm>
        </p:spPr>
        <p:txBody>
          <a:bodyPr/>
          <a:lstStyle/>
          <a:p>
            <a:pPr algn="ctr"/>
            <a:r>
              <a:rPr lang="en-US" sz="3600" dirty="0" smtClean="0"/>
              <a:t>Windowing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CA3371-D885-F94F-8B58-8E324CF4FDA5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79403-AF90-CC40-8EBD-3D3DF99BEBB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Multiplication in the Time-Domain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Multiplication in the time domain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Convolution in the frequency domain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549477"/>
              </p:ext>
            </p:extLst>
          </p:nvPr>
        </p:nvGraphicFramePr>
        <p:xfrm>
          <a:off x="3209322" y="2770069"/>
          <a:ext cx="2658078" cy="43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135" name="Equation" r:id="rId3" imgW="2197100" imgH="355600" progId="Equation.3">
                  <p:embed/>
                </p:oleObj>
              </mc:Choice>
              <mc:Fallback>
                <p:oleObj name="Equation" r:id="rId3" imgW="21971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9322" y="2770069"/>
                        <a:ext cx="2658078" cy="430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18861"/>
              </p:ext>
            </p:extLst>
          </p:nvPr>
        </p:nvGraphicFramePr>
        <p:xfrm>
          <a:off x="1073583" y="4167864"/>
          <a:ext cx="6898409" cy="1336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136" name="Equation" r:id="rId5" imgW="5702300" imgH="1104900" progId="Equation.3">
                  <p:embed/>
                </p:oleObj>
              </mc:Choice>
              <mc:Fallback>
                <p:oleObj name="Equation" r:id="rId5" imgW="5702300" imgH="1104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3583" y="4167864"/>
                        <a:ext cx="6898409" cy="1336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8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Rectangular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window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DTFT of Window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7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35573542"/>
              </p:ext>
            </p:extLst>
          </p:nvPr>
        </p:nvGraphicFramePr>
        <p:xfrm>
          <a:off x="2060575" y="2508250"/>
          <a:ext cx="4827588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159" name="Equation" r:id="rId3" imgW="4000500" imgH="1066800" progId="Equation.3">
                  <p:embed/>
                </p:oleObj>
              </mc:Choice>
              <mc:Fallback>
                <p:oleObj name="Equation" r:id="rId3" imgW="4000500" imgH="1066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0575" y="2508250"/>
                        <a:ext cx="4827588" cy="12842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solidFill>
                          <a:srgbClr val="CC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59937766"/>
              </p:ext>
            </p:extLst>
          </p:nvPr>
        </p:nvGraphicFramePr>
        <p:xfrm>
          <a:off x="1236663" y="4892675"/>
          <a:ext cx="652780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160" name="Equation" r:id="rId5" imgW="4914900" imgH="901700" progId="Equation.3">
                  <p:embed/>
                </p:oleObj>
              </mc:Choice>
              <mc:Fallback>
                <p:oleObj name="Equation" r:id="rId5" imgW="4914900" imgH="9017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4892675"/>
                        <a:ext cx="6527800" cy="11922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solidFill>
                          <a:srgbClr val="CC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Hann</a:t>
            </a:r>
            <a:r>
              <a:rPr lang="en-US" dirty="0" smtClean="0"/>
              <a:t>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window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DTFT of Window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7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97473672"/>
              </p:ext>
            </p:extLst>
          </p:nvPr>
        </p:nvGraphicFramePr>
        <p:xfrm>
          <a:off x="1189038" y="2286000"/>
          <a:ext cx="68135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8183" name="Equation" r:id="rId3" imgW="6832600" imgH="1130300" progId="Equation.3">
                  <p:embed/>
                </p:oleObj>
              </mc:Choice>
              <mc:Fallback>
                <p:oleObj name="Equation" r:id="rId3" imgW="6832600" imgH="1130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2286000"/>
                        <a:ext cx="6813550" cy="11239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solidFill>
                          <a:srgbClr val="CC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96357754"/>
              </p:ext>
            </p:extLst>
          </p:nvPr>
        </p:nvGraphicFramePr>
        <p:xfrm>
          <a:off x="1704975" y="4114800"/>
          <a:ext cx="5588000" cy="202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8184" name="Equation" r:id="rId5" imgW="5092700" imgH="1854200" progId="Equation.3">
                  <p:embed/>
                </p:oleObj>
              </mc:Choice>
              <mc:Fallback>
                <p:oleObj name="Equation" r:id="rId5" imgW="5092700" imgH="1854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4114800"/>
                        <a:ext cx="5588000" cy="20272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solidFill>
                          <a:srgbClr val="CC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955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charset="0"/>
              </a:rPr>
              <a:t>Office Hours for Course Staff – Come see us.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FF6600"/>
            </a:solidFill>
          </a:ln>
        </p:spPr>
        <p:txBody>
          <a:bodyPr/>
          <a:lstStyle/>
          <a:p>
            <a:r>
              <a:rPr lang="en-US" dirty="0">
                <a:latin typeface="Arial" charset="0"/>
              </a:rPr>
              <a:t>Ron Schafer: Mon</a:t>
            </a:r>
            <a:r>
              <a:rPr lang="en-US" dirty="0" smtClean="0">
                <a:latin typeface="Arial" charset="0"/>
              </a:rPr>
              <a:t>. and Weds. </a:t>
            </a:r>
            <a:r>
              <a:rPr lang="en-US" dirty="0">
                <a:latin typeface="Arial" charset="0"/>
              </a:rPr>
              <a:t>2:00</a:t>
            </a:r>
            <a:r>
              <a:rPr lang="en-US" dirty="0" smtClean="0">
                <a:latin typeface="Arial" charset="0"/>
              </a:rPr>
              <a:t>-4:</a:t>
            </a:r>
            <a:r>
              <a:rPr lang="en-US" dirty="0">
                <a:latin typeface="Arial" charset="0"/>
              </a:rPr>
              <a:t>00 </a:t>
            </a:r>
            <a:r>
              <a:rPr lang="en-US" dirty="0" smtClean="0">
                <a:latin typeface="Arial" charset="0"/>
              </a:rPr>
              <a:t>pm, Packard 211. </a:t>
            </a:r>
            <a:endParaRPr lang="en-US" dirty="0" smtClean="0">
              <a:solidFill>
                <a:srgbClr val="FF0000"/>
              </a:solidFill>
              <a:latin typeface="Arial" charset="0"/>
            </a:endParaRPr>
          </a:p>
          <a:p>
            <a:r>
              <a:rPr lang="en-US" dirty="0" err="1" smtClean="0">
                <a:latin typeface="Arial" charset="0"/>
              </a:rPr>
              <a:t>Dookun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Park: </a:t>
            </a:r>
            <a:r>
              <a:rPr lang="da-DK" dirty="0">
                <a:latin typeface="Arial" charset="0"/>
              </a:rPr>
              <a:t>Tues. 1:30 ~ 3:30 pm in Packard 107</a:t>
            </a:r>
          </a:p>
          <a:p>
            <a:r>
              <a:rPr lang="en-US" dirty="0" err="1">
                <a:latin typeface="Arial" charset="0"/>
              </a:rPr>
              <a:t>Ruo</a:t>
            </a:r>
            <a:r>
              <a:rPr lang="en-US" dirty="0">
                <a:latin typeface="Arial" charset="0"/>
              </a:rPr>
              <a:t> Yu </a:t>
            </a:r>
            <a:r>
              <a:rPr lang="en-US" dirty="0" err="1">
                <a:latin typeface="Arial" charset="0"/>
              </a:rPr>
              <a:t>Gu</a:t>
            </a:r>
            <a:r>
              <a:rPr lang="en-US" dirty="0">
                <a:latin typeface="Arial" charset="0"/>
              </a:rPr>
              <a:t> (Roy): </a:t>
            </a:r>
            <a:r>
              <a:rPr lang="da-DK" dirty="0">
                <a:latin typeface="Arial" charset="0"/>
              </a:rPr>
              <a:t>Mon. 4:00 ~ 6:00 pm in Packard </a:t>
            </a:r>
            <a:r>
              <a:rPr lang="da-DK" dirty="0" smtClean="0">
                <a:latin typeface="Arial" charset="0"/>
              </a:rPr>
              <a:t>106</a:t>
            </a:r>
          </a:p>
          <a:p>
            <a:r>
              <a:rPr lang="da-DK" dirty="0" err="1" smtClean="0">
                <a:latin typeface="Arial" charset="0"/>
              </a:rPr>
              <a:t>Review</a:t>
            </a:r>
            <a:r>
              <a:rPr lang="da-DK" dirty="0">
                <a:latin typeface="Arial" charset="0"/>
              </a:rPr>
              <a:t> </a:t>
            </a:r>
            <a:r>
              <a:rPr lang="da-DK" dirty="0" smtClean="0">
                <a:latin typeface="Arial" charset="0"/>
              </a:rPr>
              <a:t>Session for Final </a:t>
            </a:r>
            <a:r>
              <a:rPr lang="da-DK" dirty="0" err="1" smtClean="0">
                <a:latin typeface="Arial" charset="0"/>
              </a:rPr>
              <a:t>Exam</a:t>
            </a:r>
            <a:r>
              <a:rPr lang="da-DK" dirty="0" smtClean="0">
                <a:latin typeface="Arial" charset="0"/>
              </a:rPr>
              <a:t>:</a:t>
            </a:r>
            <a:endParaRPr lang="da-DK" dirty="0" smtClean="0">
              <a:latin typeface="Arial" charset="0"/>
            </a:endParaRPr>
          </a:p>
        </p:txBody>
      </p:sp>
      <p:sp>
        <p:nvSpPr>
          <p:cNvPr id="1843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63339BB-94F5-3F4E-9CC4-5D473BE9FE4B}" type="datetime1">
              <a:rPr lang="en-US" sz="1200" i="0" smtClean="0">
                <a:solidFill>
                  <a:schemeClr val="bg2"/>
                </a:solidFill>
                <a:latin typeface="Arial" charset="0"/>
              </a:rPr>
              <a:t>6/5/13</a:t>
            </a:fld>
            <a:endParaRPr lang="en-US" sz="1200" i="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en-US" smtClean="0"/>
              <a:t>© 2003, JH McClellan &amp; RW Schafer</a:t>
            </a:r>
            <a:endParaRPr lang="en-US" altLang="en-US"/>
          </a:p>
        </p:txBody>
      </p:sp>
      <p:sp>
        <p:nvSpPr>
          <p:cNvPr id="1843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43895C1-E0E4-2C48-A009-73EFCC1EBB52}" type="slidenum">
              <a:rPr lang="en-US" sz="1200" i="0">
                <a:solidFill>
                  <a:schemeClr val="bg2"/>
                </a:solidFill>
                <a:latin typeface="Arial" charset="0"/>
              </a:rPr>
              <a:pPr/>
              <a:t>3</a:t>
            </a:fld>
            <a:endParaRPr lang="en-US" sz="1200" i="0">
              <a:solidFill>
                <a:schemeClr val="bg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Windowing a Sinusoid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 descr="windows-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r="1"/>
          <a:stretch/>
        </p:blipFill>
        <p:spPr>
          <a:xfrm>
            <a:off x="2880360" y="1941525"/>
            <a:ext cx="5806440" cy="461167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539112"/>
              </p:ext>
            </p:extLst>
          </p:nvPr>
        </p:nvGraphicFramePr>
        <p:xfrm>
          <a:off x="381000" y="889000"/>
          <a:ext cx="86233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183" name="Equation" r:id="rId4" imgW="8623300" imgH="1168400" progId="Equation.3">
                  <p:embed/>
                </p:oleObj>
              </mc:Choice>
              <mc:Fallback>
                <p:oleObj name="Equation" r:id="rId4" imgW="86233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889000"/>
                        <a:ext cx="86233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83695" y="2228672"/>
            <a:ext cx="180710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40-point </a:t>
            </a:r>
          </a:p>
          <a:p>
            <a:r>
              <a:rPr lang="en-US" dirty="0" smtClean="0"/>
              <a:t>Rectangular</a:t>
            </a:r>
          </a:p>
          <a:p>
            <a:r>
              <a:rPr lang="en-US" dirty="0" smtClean="0"/>
              <a:t>Window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33591" y="4419600"/>
            <a:ext cx="132860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40-point </a:t>
            </a:r>
          </a:p>
          <a:p>
            <a:r>
              <a:rPr lang="en-US" dirty="0" err="1" smtClean="0"/>
              <a:t>Hann</a:t>
            </a:r>
            <a:endParaRPr lang="en-US" dirty="0" smtClean="0"/>
          </a:p>
          <a:p>
            <a:r>
              <a:rPr lang="en-US" dirty="0" smtClean="0"/>
              <a:t>Window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3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wpa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098" y="-3253151"/>
            <a:ext cx="10326961" cy="13364303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335561"/>
              </p:ext>
            </p:extLst>
          </p:nvPr>
        </p:nvGraphicFramePr>
        <p:xfrm>
          <a:off x="5742859" y="2819400"/>
          <a:ext cx="1038941" cy="47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351" name="Equation" r:id="rId5" imgW="1143000" imgH="520700" progId="Equation.3">
                  <p:embed/>
                </p:oleObj>
              </mc:Choice>
              <mc:Fallback>
                <p:oleObj name="Equation" r:id="rId5" imgW="1143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42859" y="2819400"/>
                        <a:ext cx="1038941" cy="47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504694"/>
              </p:ext>
            </p:extLst>
          </p:nvPr>
        </p:nvGraphicFramePr>
        <p:xfrm>
          <a:off x="6440488" y="5013325"/>
          <a:ext cx="10271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352" name="Equation" r:id="rId7" imgW="1130300" imgH="520700" progId="Equation.3">
                  <p:embed/>
                </p:oleObj>
              </mc:Choice>
              <mc:Fallback>
                <p:oleObj name="Equation" r:id="rId7" imgW="11303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40488" y="5013325"/>
                        <a:ext cx="1027112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855000"/>
              </p:ext>
            </p:extLst>
          </p:nvPr>
        </p:nvGraphicFramePr>
        <p:xfrm>
          <a:off x="5759450" y="533400"/>
          <a:ext cx="20891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353" name="Equation" r:id="rId9" imgW="2298700" imgH="419100" progId="Equation.3">
                  <p:embed/>
                </p:oleObj>
              </mc:Choice>
              <mc:Fallback>
                <p:oleObj name="Equation" r:id="rId9" imgW="2298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59450" y="533400"/>
                        <a:ext cx="20891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620289"/>
              </p:ext>
            </p:extLst>
          </p:nvPr>
        </p:nvGraphicFramePr>
        <p:xfrm>
          <a:off x="5181600" y="4724400"/>
          <a:ext cx="1143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354" name="Equation" r:id="rId11" imgW="1219200" imgH="546100" progId="Equation.3">
                  <p:embed/>
                </p:oleObj>
              </mc:Choice>
              <mc:Fallback>
                <p:oleObj name="Equation" r:id="rId11" imgW="12192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81600" y="4724400"/>
                        <a:ext cx="11430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 bwMode="auto">
          <a:xfrm flipH="1">
            <a:off x="4724400" y="4953000"/>
            <a:ext cx="6096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4876800" y="5334000"/>
            <a:ext cx="16002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597884"/>
              </p:ext>
            </p:extLst>
          </p:nvPr>
        </p:nvGraphicFramePr>
        <p:xfrm>
          <a:off x="7958138" y="1981200"/>
          <a:ext cx="195262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355" name="Equation" r:id="rId13" imgW="215900" imgH="228600" progId="Equation.3">
                  <p:embed/>
                </p:oleObj>
              </mc:Choice>
              <mc:Fallback>
                <p:oleObj name="Equation" r:id="rId13" imgW="215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58138" y="1981200"/>
                        <a:ext cx="195262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068331"/>
              </p:ext>
            </p:extLst>
          </p:nvPr>
        </p:nvGraphicFramePr>
        <p:xfrm>
          <a:off x="7388225" y="4114800"/>
          <a:ext cx="2317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356" name="Equation" r:id="rId15" imgW="254000" imgH="304800" progId="Equation.3">
                  <p:embed/>
                </p:oleObj>
              </mc:Choice>
              <mc:Fallback>
                <p:oleObj name="Equation" r:id="rId15" imgW="2540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88225" y="4114800"/>
                        <a:ext cx="23177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912425"/>
              </p:ext>
            </p:extLst>
          </p:nvPr>
        </p:nvGraphicFramePr>
        <p:xfrm>
          <a:off x="7464425" y="6276975"/>
          <a:ext cx="2317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357" name="Equation" r:id="rId17" imgW="254000" imgH="304800" progId="Equation.3">
                  <p:embed/>
                </p:oleObj>
              </mc:Choice>
              <mc:Fallback>
                <p:oleObj name="Equation" r:id="rId17" imgW="2540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64425" y="6276975"/>
                        <a:ext cx="23177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045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nusoi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91" y="-2522766"/>
            <a:ext cx="9388146" cy="12149366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817544"/>
              </p:ext>
            </p:extLst>
          </p:nvPr>
        </p:nvGraphicFramePr>
        <p:xfrm>
          <a:off x="5260975" y="304800"/>
          <a:ext cx="23082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03" name="Equation" r:id="rId5" imgW="2540000" imgH="368300" progId="Equation.3">
                  <p:embed/>
                </p:oleObj>
              </mc:Choice>
              <mc:Fallback>
                <p:oleObj name="Equation" r:id="rId5" imgW="25400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0975" y="304800"/>
                        <a:ext cx="2308225" cy="33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848351"/>
              </p:ext>
            </p:extLst>
          </p:nvPr>
        </p:nvGraphicFramePr>
        <p:xfrm>
          <a:off x="4038600" y="4038600"/>
          <a:ext cx="50133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04" name="Equation" r:id="rId7" imgW="5346700" imgH="622300" progId="Equation.3">
                  <p:embed/>
                </p:oleObj>
              </mc:Choice>
              <mc:Fallback>
                <p:oleObj name="Equation" r:id="rId7" imgW="53467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8600" y="4038600"/>
                        <a:ext cx="5013325" cy="563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>
            <a:stCxn id="8" idx="1"/>
          </p:cNvCxnSpPr>
          <p:nvPr/>
        </p:nvCxnSpPr>
        <p:spPr bwMode="auto">
          <a:xfrm flipH="1">
            <a:off x="3810000" y="4320381"/>
            <a:ext cx="228600" cy="4802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103268"/>
              </p:ext>
            </p:extLst>
          </p:nvPr>
        </p:nvGraphicFramePr>
        <p:xfrm>
          <a:off x="7729538" y="3068637"/>
          <a:ext cx="195262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05" name="Equation" r:id="rId9" imgW="215900" imgH="228600" progId="Equation.3">
                  <p:embed/>
                </p:oleObj>
              </mc:Choice>
              <mc:Fallback>
                <p:oleObj name="Equation" r:id="rId9" imgW="215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29538" y="3068637"/>
                        <a:ext cx="195262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902743"/>
              </p:ext>
            </p:extLst>
          </p:nvPr>
        </p:nvGraphicFramePr>
        <p:xfrm>
          <a:off x="7312025" y="6172200"/>
          <a:ext cx="2317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06" name="Equation" r:id="rId11" imgW="254000" imgH="304800" progId="Equation.3">
                  <p:embed/>
                </p:oleObj>
              </mc:Choice>
              <mc:Fallback>
                <p:oleObj name="Equation" r:id="rId11" imgW="2540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12025" y="6172200"/>
                        <a:ext cx="23177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 bwMode="auto">
          <a:xfrm flipV="1">
            <a:off x="3492500" y="4838700"/>
            <a:ext cx="0" cy="12954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6712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0725"/>
            <a:ext cx="7772400" cy="1362075"/>
          </a:xfrm>
        </p:spPr>
        <p:txBody>
          <a:bodyPr/>
          <a:lstStyle/>
          <a:p>
            <a:pPr algn="ctr"/>
            <a:r>
              <a:rPr lang="en-US" sz="3600" dirty="0" smtClean="0"/>
              <a:t>the Short-Time spectrum</a:t>
            </a:r>
            <a:br>
              <a:rPr lang="en-US" sz="3600" dirty="0" smtClean="0"/>
            </a:br>
            <a:r>
              <a:rPr lang="en-US" sz="3600" dirty="0" smtClean="0"/>
              <a:t>The Spectrogram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CA3371-D885-F94F-8B58-8E324CF4FDA5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79403-AF90-CC40-8EBD-3D3DF99BEBB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the continuous-time time-varying sinusoidal signal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460911"/>
              </p:ext>
            </p:extLst>
          </p:nvPr>
        </p:nvGraphicFramePr>
        <p:xfrm>
          <a:off x="1689100" y="2819400"/>
          <a:ext cx="5270500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473" name="Equation" r:id="rId3" imgW="5270500" imgH="2349500" progId="Equation.3">
                  <p:embed/>
                </p:oleObj>
              </mc:Choice>
              <mc:Fallback>
                <p:oleObj name="Equation" r:id="rId3" imgW="52705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9100" y="2819400"/>
                        <a:ext cx="5270500" cy="234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9667"/>
              </p:ext>
            </p:extLst>
          </p:nvPr>
        </p:nvGraphicFramePr>
        <p:xfrm>
          <a:off x="1562100" y="5372100"/>
          <a:ext cx="5715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474" name="Equation" r:id="rId5" imgW="5715000" imgH="419100" progId="Equation.3">
                  <p:embed/>
                </p:oleObj>
              </mc:Choice>
              <mc:Fallback>
                <p:oleObj name="Equation" r:id="rId5" imgW="5715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2100" y="5372100"/>
                        <a:ext cx="5715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28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x(t) with sampling rate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s</a:t>
            </a:r>
            <a:r>
              <a:rPr lang="en-US" dirty="0"/>
              <a:t> </a:t>
            </a:r>
            <a:r>
              <a:rPr lang="en-US" dirty="0" smtClean="0"/>
              <a:t>= 2000.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99539"/>
              </p:ext>
            </p:extLst>
          </p:nvPr>
        </p:nvGraphicFramePr>
        <p:xfrm>
          <a:off x="990600" y="2438400"/>
          <a:ext cx="7162800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22" name="Equation" r:id="rId5" imgW="7162800" imgH="2349500" progId="Equation.3">
                  <p:embed/>
                </p:oleObj>
              </mc:Choice>
              <mc:Fallback>
                <p:oleObj name="Equation" r:id="rId5" imgW="7162800" imgH="2349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600" y="2438400"/>
                        <a:ext cx="7162800" cy="234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195973"/>
              </p:ext>
            </p:extLst>
          </p:nvPr>
        </p:nvGraphicFramePr>
        <p:xfrm>
          <a:off x="990600" y="5029200"/>
          <a:ext cx="685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23" name="Equation" r:id="rId7" imgW="6858000" imgH="431800" progId="Equation.3">
                  <p:embed/>
                </p:oleObj>
              </mc:Choice>
              <mc:Fallback>
                <p:oleObj name="Equation" r:id="rId7" imgW="6858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0600" y="5029200"/>
                        <a:ext cx="6858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495568"/>
              </p:ext>
            </p:extLst>
          </p:nvPr>
        </p:nvGraphicFramePr>
        <p:xfrm>
          <a:off x="838200" y="5676900"/>
          <a:ext cx="7150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24" name="Equation" r:id="rId9" imgW="7150100" imgH="419100" progId="Equation.3">
                  <p:embed/>
                </p:oleObj>
              </mc:Choice>
              <mc:Fallback>
                <p:oleObj name="Equation" r:id="rId9" imgW="7150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5676900"/>
                        <a:ext cx="7150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example1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40400" y="381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0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Time-Dependent (Short Time) DFT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Definition: short-time DFT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Move the window in jumps of </a:t>
            </a:r>
            <a:r>
              <a:rPr lang="en-US" i="1" dirty="0" smtClean="0"/>
              <a:t>R</a:t>
            </a:r>
            <a:r>
              <a:rPr lang="en-US" dirty="0" smtClean="0"/>
              <a:t> samples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95205444"/>
              </p:ext>
            </p:extLst>
          </p:nvPr>
        </p:nvGraphicFramePr>
        <p:xfrm>
          <a:off x="546735" y="2336959"/>
          <a:ext cx="81153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25" name="Equation" r:id="rId3" imgW="8064500" imgH="1016000" progId="Equation.3">
                  <p:embed/>
                </p:oleObj>
              </mc:Choice>
              <mc:Fallback>
                <p:oleObj name="Equation" r:id="rId3" imgW="8064500" imgH="1016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735" y="2336959"/>
                        <a:ext cx="8115300" cy="1019175"/>
                      </a:xfrm>
                      <a:prstGeom prst="rect">
                        <a:avLst/>
                      </a:prstGeom>
                      <a:solidFill>
                        <a:srgbClr val="FFF5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75252685"/>
              </p:ext>
            </p:extLst>
          </p:nvPr>
        </p:nvGraphicFramePr>
        <p:xfrm>
          <a:off x="1152525" y="5000625"/>
          <a:ext cx="687546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26" name="Equation" r:id="rId5" imgW="6832600" imgH="1016000" progId="Equation.3">
                  <p:embed/>
                </p:oleObj>
              </mc:Choice>
              <mc:Fallback>
                <p:oleObj name="Equation" r:id="rId5" imgW="6832600" imgH="1016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5000625"/>
                        <a:ext cx="6875463" cy="1019175"/>
                      </a:xfrm>
                      <a:prstGeom prst="rect">
                        <a:avLst/>
                      </a:prstGeom>
                      <a:solidFill>
                        <a:srgbClr val="FFF5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88222080"/>
              </p:ext>
            </p:extLst>
          </p:nvPr>
        </p:nvGraphicFramePr>
        <p:xfrm>
          <a:off x="2895600" y="4240212"/>
          <a:ext cx="320833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27" name="Equation" r:id="rId7" imgW="3187700" imgH="406400" progId="Equation.3">
                  <p:embed/>
                </p:oleObj>
              </mc:Choice>
              <mc:Fallback>
                <p:oleObj name="Equation" r:id="rId7" imgW="3187700" imgH="406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240212"/>
                        <a:ext cx="3208337" cy="407988"/>
                      </a:xfrm>
                      <a:prstGeom prst="rect">
                        <a:avLst/>
                      </a:prstGeom>
                      <a:solidFill>
                        <a:srgbClr val="FFF5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324600" y="4122003"/>
            <a:ext cx="1890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30000" dirty="0" err="1" smtClean="0"/>
              <a:t>th</a:t>
            </a:r>
            <a:r>
              <a:rPr lang="en-US" dirty="0" smtClean="0"/>
              <a:t> windowed</a:t>
            </a:r>
          </a:p>
          <a:p>
            <a:r>
              <a:rPr lang="en-US" dirty="0" smtClean="0"/>
              <a:t>“frame”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</a:t>
            </a:r>
            <a:r>
              <a:rPr lang="en-US" dirty="0"/>
              <a:t>S</a:t>
            </a:r>
            <a:r>
              <a:rPr lang="en-US" dirty="0" smtClean="0"/>
              <a:t>hort-Time Analysis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B268D4-1C77-094F-88FA-4768BDFA8973}" type="datetime1">
              <a:rPr lang="en-US" smtClean="0"/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3A322-BF7B-E24E-BF5A-974247A11E9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 descr="new_wave_fi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2" y="1650338"/>
            <a:ext cx="8442657" cy="4674262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937212"/>
              </p:ext>
            </p:extLst>
          </p:nvPr>
        </p:nvGraphicFramePr>
        <p:xfrm>
          <a:off x="2895600" y="1600200"/>
          <a:ext cx="3657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20" name="Equation" r:id="rId4" imgW="3657600" imgH="381000" progId="Equation.3">
                  <p:embed/>
                </p:oleObj>
              </mc:Choice>
              <mc:Fallback>
                <p:oleObj name="Equation" r:id="rId4" imgW="36576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95600" y="1600200"/>
                        <a:ext cx="36576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058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Spectrum of Example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B268D4-1C77-094F-88FA-4768BDFA8973}" type="datetime1">
              <a:rPr lang="en-US" smtClean="0"/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3A322-BF7B-E24E-BF5A-974247A11E9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 descr="new_new_longterm_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" y="1523417"/>
            <a:ext cx="8531598" cy="4710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2209800"/>
            <a:ext cx="508053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4925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Why do the spectrum components have</a:t>
            </a:r>
          </a:p>
          <a:p>
            <a:r>
              <a:rPr lang="en-US" dirty="0" smtClean="0"/>
              <a:t>different widths (and heights?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176046" y="2133600"/>
            <a:ext cx="5596354" cy="1905000"/>
            <a:chOff x="2176046" y="2133600"/>
            <a:chExt cx="5596354" cy="1905000"/>
          </a:xfrm>
        </p:grpSpPr>
        <p:sp>
          <p:nvSpPr>
            <p:cNvPr id="9" name="TextBox 8"/>
            <p:cNvSpPr txBox="1"/>
            <p:nvPr/>
          </p:nvSpPr>
          <p:spPr>
            <a:xfrm>
              <a:off x="2176046" y="2133600"/>
              <a:ext cx="338554" cy="461665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0" dirty="0" smtClean="0"/>
                <a:t>5</a:t>
              </a:r>
              <a:endParaRPr lang="en-US" i="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95600" y="3576935"/>
              <a:ext cx="338554" cy="461665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0" dirty="0"/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16400" y="3538835"/>
              <a:ext cx="338554" cy="461665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0" dirty="0"/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03013" y="3048000"/>
              <a:ext cx="569387" cy="461665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0" dirty="0" smtClean="0"/>
                <a:t>0.5</a:t>
              </a:r>
              <a:endParaRPr lang="en-US" i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9922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for Example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B268D4-1C77-094F-88FA-4768BDFA8973}" type="datetime1">
              <a:rPr lang="en-US" smtClean="0"/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3A322-BF7B-E24E-BF5A-974247A11E9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6" name="Picture 5" descr="new_new_spectrogram_fi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97" y="1499260"/>
            <a:ext cx="6563707" cy="5206340"/>
          </a:xfrm>
          <a:prstGeom prst="rect">
            <a:avLst/>
          </a:prstGeom>
        </p:spPr>
      </p:pic>
      <p:pic>
        <p:nvPicPr>
          <p:cNvPr id="7" name="example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0200" y="2311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5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Covers entire course.</a:t>
            </a:r>
          </a:p>
          <a:p>
            <a:r>
              <a:rPr lang="en-US" sz="2400" dirty="0"/>
              <a:t>The </a:t>
            </a:r>
            <a:r>
              <a:rPr lang="en-US" sz="2400" dirty="0" smtClean="0"/>
              <a:t>exam will be held in 420-041, 8;30 am – 11:</a:t>
            </a:r>
            <a:r>
              <a:rPr lang="en-US" sz="2400" dirty="0"/>
              <a:t>30 </a:t>
            </a:r>
            <a:r>
              <a:rPr lang="en-US" sz="2400" dirty="0" smtClean="0"/>
              <a:t>am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You may use your textbook (either </a:t>
            </a:r>
            <a:r>
              <a:rPr lang="en-US" sz="2400" i="1" dirty="0" smtClean="0"/>
              <a:t>SP-First </a:t>
            </a:r>
            <a:r>
              <a:rPr lang="en-US" sz="2400" dirty="0" smtClean="0"/>
              <a:t>or Signals</a:t>
            </a:r>
            <a:r>
              <a:rPr lang="en-US" sz="2400" i="1" dirty="0" smtClean="0"/>
              <a:t> and Systems</a:t>
            </a:r>
            <a:r>
              <a:rPr lang="en-US" sz="2400" dirty="0" smtClean="0"/>
              <a:t>) and two sheets (both sides) of notes. No computers or other materials allowed.</a:t>
            </a:r>
          </a:p>
          <a:p>
            <a:r>
              <a:rPr lang="en-US" sz="2400" dirty="0" smtClean="0"/>
              <a:t>Several people have conflicts that we will accommodate in Hewlett 102, 12:00 – 3:00pm.  Please send email about your intention to take the exam at this time along with the reason for the conflict.</a:t>
            </a:r>
          </a:p>
          <a:p>
            <a:r>
              <a:rPr lang="en-US" sz="2400" dirty="0" smtClean="0"/>
              <a:t>I will give you a table of all the DTFT and z-transform theorems and pairs. (Tables posted with this lecture.)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442BED-537F-8C49-B4C3-06B8A8B9FC9F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Slices for Example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B268D4-1C77-094F-88FA-4768BDFA8973}" type="datetime1">
              <a:rPr lang="en-US" smtClean="0"/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3A322-BF7B-E24E-BF5A-974247A11E9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Picture 5" descr="new_new_spect_sli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66" y="1617053"/>
            <a:ext cx="5797969" cy="478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8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sampled signal 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8066BB-7C9A-644D-BF38-B9282EE033DD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16771"/>
              </p:ext>
            </p:extLst>
          </p:nvPr>
        </p:nvGraphicFramePr>
        <p:xfrm>
          <a:off x="304800" y="2736850"/>
          <a:ext cx="85344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543" name="Equation" r:id="rId3" imgW="8534400" imgH="1752600" progId="Equation.3">
                  <p:embed/>
                </p:oleObj>
              </mc:Choice>
              <mc:Fallback>
                <p:oleObj name="Equation" r:id="rId3" imgW="8534400" imgH="175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2736850"/>
                        <a:ext cx="8534400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74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for Example 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B268D4-1C77-094F-88FA-4768BDFA8973}" type="datetime1">
              <a:rPr lang="en-US" smtClean="0"/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3A322-BF7B-E24E-BF5A-974247A11E9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6" name="Picture 5" descr="new_new_spectrogram_fig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47800"/>
            <a:ext cx="6563707" cy="5243527"/>
          </a:xfrm>
          <a:prstGeom prst="rect">
            <a:avLst/>
          </a:prstGeom>
        </p:spPr>
      </p:pic>
      <p:pic>
        <p:nvPicPr>
          <p:cNvPr id="7" name="example2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6400" y="2159000"/>
            <a:ext cx="812800" cy="8128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181550" y="2866575"/>
            <a:ext cx="457250" cy="699585"/>
            <a:chOff x="5181550" y="2866575"/>
            <a:chExt cx="457250" cy="69958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9719637"/>
                </p:ext>
              </p:extLst>
            </p:nvPr>
          </p:nvGraphicFramePr>
          <p:xfrm>
            <a:off x="5247590" y="2866575"/>
            <a:ext cx="391210" cy="257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1308" name="Equation" r:id="rId7" imgW="520700" imgH="342900" progId="Equation.3">
                    <p:embed/>
                  </p:oleObj>
                </mc:Choice>
                <mc:Fallback>
                  <p:oleObj name="Equation" r:id="rId7" imgW="5207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247590" y="2866575"/>
                          <a:ext cx="391210" cy="257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Arrow Connector 9"/>
            <p:cNvCxnSpPr/>
            <p:nvPr/>
          </p:nvCxnSpPr>
          <p:spPr bwMode="auto">
            <a:xfrm flipV="1">
              <a:off x="5181550" y="3246120"/>
              <a:ext cx="0" cy="3200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5181600" y="2879598"/>
              <a:ext cx="0" cy="3520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5181600" y="5410200"/>
            <a:ext cx="421690" cy="838893"/>
            <a:chOff x="5181600" y="5410200"/>
            <a:chExt cx="421690" cy="838893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5755827"/>
                </p:ext>
              </p:extLst>
            </p:nvPr>
          </p:nvGraphicFramePr>
          <p:xfrm>
            <a:off x="5212080" y="5410200"/>
            <a:ext cx="391210" cy="257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1309" name="Equation" r:id="rId9" imgW="520700" imgH="342900" progId="Equation.3">
                    <p:embed/>
                  </p:oleObj>
                </mc:Choice>
                <mc:Fallback>
                  <p:oleObj name="Equation" r:id="rId9" imgW="5207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212080" y="5410200"/>
                          <a:ext cx="391210" cy="257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 bwMode="auto">
            <a:xfrm flipV="1">
              <a:off x="5181600" y="5958148"/>
              <a:ext cx="0" cy="2909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V="1">
              <a:off x="5181650" y="5506720"/>
              <a:ext cx="0" cy="3200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1025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Slices for Example 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B268D4-1C77-094F-88FA-4768BDFA8973}" type="datetime1">
              <a:rPr lang="en-US" smtClean="0"/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3A322-BF7B-E24E-BF5A-974247A11E9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5" descr="new_new_spect_slic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23" y="1617053"/>
            <a:ext cx="5831777" cy="478374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194510" y="5486400"/>
            <a:ext cx="1270050" cy="304800"/>
            <a:chOff x="3921760" y="5944294"/>
            <a:chExt cx="1270050" cy="304800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2274770"/>
                </p:ext>
              </p:extLst>
            </p:nvPr>
          </p:nvGraphicFramePr>
          <p:xfrm>
            <a:off x="4800600" y="5944294"/>
            <a:ext cx="391210" cy="257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2332" name="Equation" r:id="rId4" imgW="520700" imgH="342900" progId="Equation.3">
                    <p:embed/>
                  </p:oleObj>
                </mc:Choice>
                <mc:Fallback>
                  <p:oleObj name="Equation" r:id="rId4" imgW="5207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800600" y="5944294"/>
                          <a:ext cx="391210" cy="257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Straight Arrow Connector 8"/>
            <p:cNvCxnSpPr/>
            <p:nvPr/>
          </p:nvCxnSpPr>
          <p:spPr bwMode="auto">
            <a:xfrm flipV="1">
              <a:off x="3921760" y="6249093"/>
              <a:ext cx="421690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4561840" y="6248400"/>
              <a:ext cx="42164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6141720" y="3124200"/>
            <a:ext cx="1137970" cy="304800"/>
            <a:chOff x="4053840" y="5944294"/>
            <a:chExt cx="1137970" cy="304800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2274770"/>
                </p:ext>
              </p:extLst>
            </p:nvPr>
          </p:nvGraphicFramePr>
          <p:xfrm>
            <a:off x="4800600" y="5944294"/>
            <a:ext cx="391210" cy="257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2333" name="Equation" r:id="rId6" imgW="520700" imgH="342900" progId="Equation.3">
                    <p:embed/>
                  </p:oleObj>
                </mc:Choice>
                <mc:Fallback>
                  <p:oleObj name="Equation" r:id="rId6" imgW="520700" imgH="342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800600" y="5944294"/>
                          <a:ext cx="391210" cy="257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Straight Arrow Connector 15"/>
            <p:cNvCxnSpPr/>
            <p:nvPr/>
          </p:nvCxnSpPr>
          <p:spPr bwMode="auto">
            <a:xfrm flipV="1">
              <a:off x="4053840" y="6249093"/>
              <a:ext cx="421690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4506010" y="6248400"/>
              <a:ext cx="42164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5554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0725"/>
            <a:ext cx="7772400" cy="1362075"/>
          </a:xfrm>
        </p:spPr>
        <p:txBody>
          <a:bodyPr/>
          <a:lstStyle/>
          <a:p>
            <a:pPr algn="ctr"/>
            <a:r>
              <a:rPr lang="en-US" sz="3600" dirty="0" smtClean="0"/>
              <a:t>Time-Dependent Fourier synthesis using the </a:t>
            </a:r>
            <a:r>
              <a:rPr lang="en-US" sz="3600" dirty="0" err="1" smtClean="0"/>
              <a:t>dft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CA3371-D885-F94F-8B58-8E324CF4FDA5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79403-AF90-CC40-8EBD-3D3DF99BEBB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533400"/>
          </a:xfrm>
        </p:spPr>
        <p:txBody>
          <a:bodyPr/>
          <a:lstStyle/>
          <a:p>
            <a:r>
              <a:rPr lang="en-US" sz="3200" dirty="0">
                <a:latin typeface="Helvetica" charset="0"/>
              </a:rPr>
              <a:t>Reconstructing </a:t>
            </a:r>
            <a:r>
              <a:rPr lang="en-US" sz="3200" i="1" dirty="0" smtClean="0">
                <a:latin typeface="Helvetica" charset="0"/>
              </a:rPr>
              <a:t>x</a:t>
            </a:r>
            <a:r>
              <a:rPr lang="en-US" sz="3200" dirty="0" smtClean="0">
                <a:latin typeface="Helvetica" charset="0"/>
              </a:rPr>
              <a:t>[</a:t>
            </a:r>
            <a:r>
              <a:rPr lang="en-US" sz="3200" i="1" dirty="0">
                <a:latin typeface="Helvetica" charset="0"/>
              </a:rPr>
              <a:t>n</a:t>
            </a:r>
            <a:r>
              <a:rPr lang="en-US" sz="3200" dirty="0">
                <a:latin typeface="Helvetica" charset="0"/>
              </a:rPr>
              <a:t>] from </a:t>
            </a:r>
            <a:r>
              <a:rPr lang="en-US" sz="3200" i="1" dirty="0" err="1" smtClean="0">
                <a:latin typeface="Helvetica" charset="0"/>
              </a:rPr>
              <a:t>X</a:t>
            </a:r>
            <a:r>
              <a:rPr lang="en-US" sz="3200" i="1" baseline="-25000" dirty="0" err="1" smtClean="0">
                <a:latin typeface="Helvetica" charset="0"/>
              </a:rPr>
              <a:t>r</a:t>
            </a:r>
            <a:r>
              <a:rPr lang="en-US" sz="3200" i="1" baseline="-25000" dirty="0" smtClean="0">
                <a:latin typeface="Helvetica" charset="0"/>
              </a:rPr>
              <a:t> </a:t>
            </a:r>
            <a:r>
              <a:rPr lang="en-US" sz="3200" dirty="0" smtClean="0">
                <a:latin typeface="Helvetica" charset="0"/>
              </a:rPr>
              <a:t>[</a:t>
            </a:r>
            <a:r>
              <a:rPr lang="en-US" sz="3200" i="1" dirty="0" smtClean="0">
                <a:latin typeface="Helvetica" charset="0"/>
              </a:rPr>
              <a:t>n</a:t>
            </a:r>
            <a:r>
              <a:rPr lang="en-US" sz="3200" dirty="0">
                <a:latin typeface="Helvetica" charset="0"/>
              </a:rPr>
              <a:t>]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838200"/>
            <a:ext cx="8534400" cy="5715000"/>
          </a:xfrm>
        </p:spPr>
        <p:txBody>
          <a:bodyPr/>
          <a:lstStyle/>
          <a:p>
            <a:endParaRPr lang="en-US" sz="2400" dirty="0">
              <a:latin typeface="Helvetica" charset="0"/>
            </a:endParaRPr>
          </a:p>
          <a:p>
            <a:endParaRPr lang="en-US" sz="2400" dirty="0">
              <a:latin typeface="Helvetica" charset="0"/>
            </a:endParaRPr>
          </a:p>
          <a:p>
            <a:endParaRPr lang="en-US" sz="2400" dirty="0">
              <a:latin typeface="Helvetica" charset="0"/>
            </a:endParaRPr>
          </a:p>
          <a:p>
            <a:endParaRPr lang="en-US" sz="2400" dirty="0">
              <a:latin typeface="Helvetica" charset="0"/>
            </a:endParaRPr>
          </a:p>
          <a:p>
            <a:endParaRPr lang="en-US" sz="2800" dirty="0" smtClean="0">
              <a:latin typeface="Helvetica" charset="0"/>
            </a:endParaRPr>
          </a:p>
          <a:p>
            <a:endParaRPr lang="en-US" sz="2800" dirty="0" smtClean="0">
              <a:latin typeface="Helvetica" charset="0"/>
            </a:endParaRPr>
          </a:p>
          <a:p>
            <a:r>
              <a:rPr lang="en-US" sz="2800" dirty="0" smtClean="0">
                <a:latin typeface="Helvetica" charset="0"/>
              </a:rPr>
              <a:t>That is, </a:t>
            </a:r>
            <a:r>
              <a:rPr lang="en-US" sz="2800" dirty="0">
                <a:latin typeface="Helvetica" charset="0"/>
              </a:rPr>
              <a:t>we can recover the windowed signal.  If the window is non-zero, we can divide it out to recover the signal </a:t>
            </a:r>
            <a:r>
              <a:rPr lang="en-US" sz="2800" i="1" dirty="0">
                <a:latin typeface="Times New Roman" charset="0"/>
                <a:cs typeface="Times New Roman" charset="0"/>
              </a:rPr>
              <a:t>x</a:t>
            </a:r>
            <a:r>
              <a:rPr lang="en-US" sz="2800" dirty="0">
                <a:latin typeface="Times New Roman" charset="0"/>
                <a:cs typeface="Times New Roman" charset="0"/>
              </a:rPr>
              <a:t>[</a:t>
            </a:r>
            <a:r>
              <a:rPr lang="en-US" sz="2800" i="1" dirty="0" err="1">
                <a:latin typeface="Times New Roman" charset="0"/>
                <a:cs typeface="Times New Roman" charset="0"/>
              </a:rPr>
              <a:t>rR+m</a:t>
            </a:r>
            <a:r>
              <a:rPr lang="en-US" sz="2800" dirty="0">
                <a:latin typeface="Times New Roman" charset="0"/>
                <a:cs typeface="Times New Roman" charset="0"/>
              </a:rPr>
              <a:t>] </a:t>
            </a:r>
            <a:r>
              <a:rPr lang="en-US" sz="2800" dirty="0">
                <a:latin typeface="Helvetica" charset="0"/>
              </a:rPr>
              <a:t>over the window interval.  If the windows overlap, then we can get back all the original samples, </a:t>
            </a:r>
          </a:p>
          <a:p>
            <a:endParaRPr lang="en-US" dirty="0">
              <a:latin typeface="Helvetica" charset="0"/>
            </a:endParaRPr>
          </a:p>
        </p:txBody>
      </p:sp>
      <p:graphicFrame>
        <p:nvGraphicFramePr>
          <p:cNvPr id="55299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22300707"/>
              </p:ext>
            </p:extLst>
          </p:nvPr>
        </p:nvGraphicFramePr>
        <p:xfrm>
          <a:off x="5496214" y="5440506"/>
          <a:ext cx="2352386" cy="350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00" name="Equation" r:id="rId3" imgW="2463800" imgH="368300" progId="Equation.3">
                  <p:embed/>
                </p:oleObj>
              </mc:Choice>
              <mc:Fallback>
                <p:oleObj name="Equation" r:id="rId3" imgW="2463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6214" y="5440506"/>
                        <a:ext cx="2352386" cy="3506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343246"/>
              </p:ext>
            </p:extLst>
          </p:nvPr>
        </p:nvGraphicFramePr>
        <p:xfrm>
          <a:off x="533400" y="1846262"/>
          <a:ext cx="8054975" cy="158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01" name="Equation" r:id="rId5" imgW="7061200" imgH="1422400" progId="Equation.3">
                  <p:embed/>
                </p:oleObj>
              </mc:Choice>
              <mc:Fallback>
                <p:oleObj name="Equation" r:id="rId5" imgW="7061200" imgH="142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46262"/>
                        <a:ext cx="8054975" cy="1582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799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0"/>
            <a:ext cx="7772400" cy="533400"/>
          </a:xfrm>
        </p:spPr>
        <p:txBody>
          <a:bodyPr/>
          <a:lstStyle/>
          <a:p>
            <a:r>
              <a:rPr lang="en-US" sz="3200" dirty="0">
                <a:latin typeface="Helvetica" charset="0"/>
              </a:rPr>
              <a:t>Overlap-Add Synthesis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524000"/>
            <a:ext cx="8534400" cy="5715000"/>
          </a:xfrm>
        </p:spPr>
        <p:txBody>
          <a:bodyPr/>
          <a:lstStyle/>
          <a:p>
            <a:endParaRPr lang="en-US" sz="2400" dirty="0">
              <a:latin typeface="Helvetica" charset="0"/>
            </a:endParaRPr>
          </a:p>
          <a:p>
            <a:endParaRPr lang="en-US" sz="2400" dirty="0">
              <a:latin typeface="Helvetica" charset="0"/>
            </a:endParaRPr>
          </a:p>
          <a:p>
            <a:endParaRPr lang="en-US" sz="2400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Put the pieces back together by overlap-add</a:t>
            </a:r>
          </a:p>
          <a:p>
            <a:endParaRPr lang="en-US" sz="2400" dirty="0">
              <a:latin typeface="Helvetica" charset="0"/>
            </a:endParaRPr>
          </a:p>
          <a:p>
            <a:endParaRPr lang="en-US" sz="2400" dirty="0">
              <a:latin typeface="Helvetica" charset="0"/>
            </a:endParaRPr>
          </a:p>
          <a:p>
            <a:endParaRPr lang="en-US" sz="2400" dirty="0">
              <a:latin typeface="Helvetica" charset="0"/>
            </a:endParaRPr>
          </a:p>
          <a:p>
            <a:endParaRPr lang="en-US" sz="2400" dirty="0">
              <a:latin typeface="Helvetica" charset="0"/>
            </a:endParaRPr>
          </a:p>
          <a:p>
            <a:endParaRPr lang="en-US" sz="2400" dirty="0">
              <a:latin typeface="Helvetica" charset="0"/>
            </a:endParaRPr>
          </a:p>
          <a:p>
            <a:r>
              <a:rPr lang="en-US" dirty="0">
                <a:latin typeface="Helvetica" charset="0"/>
              </a:rPr>
              <a:t>Perfect reconstruction if </a:t>
            </a:r>
          </a:p>
        </p:txBody>
      </p:sp>
      <p:graphicFrame>
        <p:nvGraphicFramePr>
          <p:cNvPr id="56323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15914059"/>
              </p:ext>
            </p:extLst>
          </p:nvPr>
        </p:nvGraphicFramePr>
        <p:xfrm>
          <a:off x="838200" y="1536700"/>
          <a:ext cx="358140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040" name="Equation" r:id="rId3" imgW="3543300" imgH="330200" progId="Equation.3">
                  <p:embed/>
                </p:oleObj>
              </mc:Choice>
              <mc:Fallback>
                <p:oleObj name="Equation" r:id="rId3" imgW="35433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536700"/>
                        <a:ext cx="3581400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464982"/>
              </p:ext>
            </p:extLst>
          </p:nvPr>
        </p:nvGraphicFramePr>
        <p:xfrm>
          <a:off x="860425" y="1905000"/>
          <a:ext cx="74231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041" name="Equation" r:id="rId5" imgW="7061200" imgH="965200" progId="Equation.3">
                  <p:embed/>
                </p:oleObj>
              </mc:Choice>
              <mc:Fallback>
                <p:oleObj name="Equation" r:id="rId5" imgW="70612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1905000"/>
                        <a:ext cx="74231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831671"/>
              </p:ext>
            </p:extLst>
          </p:nvPr>
        </p:nvGraphicFramePr>
        <p:xfrm>
          <a:off x="835025" y="3433762"/>
          <a:ext cx="7470775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042" name="Equation" r:id="rId7" imgW="7124700" imgH="965200" progId="Equation.3">
                  <p:embed/>
                </p:oleObj>
              </mc:Choice>
              <mc:Fallback>
                <p:oleObj name="Equation" r:id="rId7" imgW="71247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3433762"/>
                        <a:ext cx="7470775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267769"/>
              </p:ext>
            </p:extLst>
          </p:nvPr>
        </p:nvGraphicFramePr>
        <p:xfrm>
          <a:off x="2444750" y="4500562"/>
          <a:ext cx="403701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043" name="Equation" r:id="rId9" imgW="3759200" imgH="990600" progId="Equation.3">
                  <p:embed/>
                </p:oleObj>
              </mc:Choice>
              <mc:Fallback>
                <p:oleObj name="Equation" r:id="rId9" imgW="3759200" imgH="990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0" y="4500562"/>
                        <a:ext cx="4037013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838916"/>
              </p:ext>
            </p:extLst>
          </p:nvPr>
        </p:nvGraphicFramePr>
        <p:xfrm>
          <a:off x="6013450" y="5670550"/>
          <a:ext cx="26733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044" name="Equation" r:id="rId11" imgW="2489200" imgH="965200" progId="Equation.3">
                  <p:embed/>
                </p:oleObj>
              </mc:Choice>
              <mc:Fallback>
                <p:oleObj name="Equation" r:id="rId11" imgW="24892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3450" y="5670550"/>
                        <a:ext cx="2673350" cy="10350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9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Helvetica" charset="0"/>
              </a:rPr>
              <a:t>Windows for Perfect Reconstruction</a:t>
            </a:r>
          </a:p>
        </p:txBody>
      </p:sp>
      <p:pic>
        <p:nvPicPr>
          <p:cNvPr id="60418" name="Picture 5" descr="new_bartlett_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447800"/>
            <a:ext cx="8632825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0419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199837"/>
              </p:ext>
            </p:extLst>
          </p:nvPr>
        </p:nvGraphicFramePr>
        <p:xfrm>
          <a:off x="5638800" y="1943100"/>
          <a:ext cx="366712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044" name="Equation" r:id="rId4" imgW="5854700" imgH="2311400" progId="Equation.3">
                  <p:embed/>
                </p:oleObj>
              </mc:Choice>
              <mc:Fallback>
                <p:oleObj name="Equation" r:id="rId4" imgW="5854700" imgH="231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943100"/>
                        <a:ext cx="3667125" cy="14478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212531"/>
              </p:ext>
            </p:extLst>
          </p:nvPr>
        </p:nvGraphicFramePr>
        <p:xfrm>
          <a:off x="4456113" y="4481513"/>
          <a:ext cx="4595812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045" name="Equation" r:id="rId6" imgW="7073900" imgH="1663700" progId="Equation.3">
                  <p:embed/>
                </p:oleObj>
              </mc:Choice>
              <mc:Fallback>
                <p:oleObj name="Equation" r:id="rId6" imgW="7073900" imgH="166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4481513"/>
                        <a:ext cx="4595812" cy="108108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762D30-FE81-E644-B9F1-A98AB58F21C1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3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Helvetica" charset="0"/>
              </a:rPr>
              <a:t>Time-Dependent Processing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838200"/>
            <a:ext cx="8382000" cy="5486400"/>
          </a:xfrm>
        </p:spPr>
        <p:txBody>
          <a:bodyPr/>
          <a:lstStyle/>
          <a:p>
            <a:endParaRPr lang="en-US" sz="2400">
              <a:latin typeface="Helvetica" charset="0"/>
            </a:endParaRPr>
          </a:p>
          <a:p>
            <a:endParaRPr lang="en-US" sz="2400">
              <a:latin typeface="Helvetica" charset="0"/>
            </a:endParaRPr>
          </a:p>
          <a:p>
            <a:endParaRPr lang="en-US" sz="2400">
              <a:latin typeface="Helvetica" charset="0"/>
            </a:endParaRPr>
          </a:p>
          <a:p>
            <a:r>
              <a:rPr lang="en-US">
                <a:latin typeface="Helvetica" charset="0"/>
              </a:rPr>
              <a:t>For example, overlap-add filtering as used in filtering for  acoustic noise reduction</a:t>
            </a:r>
          </a:p>
          <a:p>
            <a:endParaRPr lang="en-US" sz="2400">
              <a:latin typeface="Helvetica" charset="0"/>
            </a:endParaRPr>
          </a:p>
        </p:txBody>
      </p:sp>
      <p:pic>
        <p:nvPicPr>
          <p:cNvPr id="61443" name="Picture 6" descr="T-D_Fourier_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762000"/>
            <a:ext cx="82867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80999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219200" y="3444875"/>
          <a:ext cx="67056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078" name="Equation" r:id="rId4" imgW="6756400" imgH="419100" progId="Equation.3">
                  <p:embed/>
                </p:oleObj>
              </mc:Choice>
              <mc:Fallback>
                <p:oleObj name="Equation" r:id="rId4" imgW="6756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444875"/>
                        <a:ext cx="67056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1001" name="Object 9"/>
          <p:cNvGraphicFramePr>
            <a:graphicFrameLocks noChangeAspect="1"/>
          </p:cNvGraphicFramePr>
          <p:nvPr/>
        </p:nvGraphicFramePr>
        <p:xfrm>
          <a:off x="1819275" y="4183063"/>
          <a:ext cx="55054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079" name="Equation" r:id="rId6" imgW="4953000" imgH="419100" progId="Equation.3">
                  <p:embed/>
                </p:oleObj>
              </mc:Choice>
              <mc:Fallback>
                <p:oleObj name="Equation" r:id="rId6" imgW="4953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275" y="4183063"/>
                        <a:ext cx="550545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1002" name="Object 10"/>
          <p:cNvGraphicFramePr>
            <a:graphicFrameLocks noChangeAspect="1"/>
          </p:cNvGraphicFramePr>
          <p:nvPr/>
        </p:nvGraphicFramePr>
        <p:xfrm>
          <a:off x="609600" y="4719638"/>
          <a:ext cx="787717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080" name="Equation" r:id="rId8" imgW="7086600" imgH="965200" progId="Equation.3">
                  <p:embed/>
                </p:oleObj>
              </mc:Choice>
              <mc:Fallback>
                <p:oleObj name="Equation" r:id="rId8" imgW="70866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719638"/>
                        <a:ext cx="7877175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1003" name="Object 11"/>
          <p:cNvGraphicFramePr>
            <a:graphicFrameLocks noChangeAspect="1"/>
          </p:cNvGraphicFramePr>
          <p:nvPr/>
        </p:nvGraphicFramePr>
        <p:xfrm>
          <a:off x="2889250" y="5710238"/>
          <a:ext cx="326072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1081" name="Equation" r:id="rId10" imgW="2933700" imgH="965200" progId="Equation.3">
                  <p:embed/>
                </p:oleObj>
              </mc:Choice>
              <mc:Fallback>
                <p:oleObj name="Equation" r:id="rId10" imgW="29337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5710238"/>
                        <a:ext cx="3260725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3691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0725"/>
            <a:ext cx="7772400" cy="1362075"/>
          </a:xfrm>
        </p:spPr>
        <p:txBody>
          <a:bodyPr/>
          <a:lstStyle/>
          <a:p>
            <a:pPr algn="ctr"/>
            <a:r>
              <a:rPr lang="en-US" sz="3600" dirty="0" smtClean="0"/>
              <a:t>Audio coding using the short-time </a:t>
            </a:r>
            <a:r>
              <a:rPr lang="en-US" sz="3600" dirty="0" err="1" smtClean="0"/>
              <a:t>dft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CA3371-D885-F94F-8B58-8E324CF4FDA5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79403-AF90-CC40-8EBD-3D3DF99BEBB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8468DC-3480-6741-9130-5FC0061307A7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47BDA-16D3-DC4B-B455-D8B3C3E69E6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 descr="DTFT_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" y="228600"/>
            <a:ext cx="8959031" cy="623667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296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772400" cy="9906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Audio Coding Using </a:t>
            </a:r>
            <a:r>
              <a:rPr lang="en-US" dirty="0" smtClean="0">
                <a:latin typeface="Helvetica" charset="0"/>
              </a:rPr>
              <a:t>STFT</a:t>
            </a:r>
            <a:br>
              <a:rPr lang="en-US" dirty="0" smtClean="0">
                <a:latin typeface="Helvetica" charset="0"/>
              </a:rPr>
            </a:br>
            <a:endParaRPr lang="en-US" dirty="0">
              <a:latin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612352"/>
            <a:ext cx="8229600" cy="38646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i="0" dirty="0">
                <a:latin typeface="+mn-lt"/>
              </a:rPr>
              <a:t>Quantize the time-dependent (short-time) Fourier transform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i="0" dirty="0">
                <a:latin typeface="+mn-lt"/>
              </a:rPr>
              <a:t>Introduce quantization noise in a way that can’t be heard; i.e., use knowledge of auditory masking to hide the noise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i="0" dirty="0">
                <a:latin typeface="+mn-lt"/>
              </a:rPr>
              <a:t>Transmit or store quantized STFT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r>
              <a:rPr lang="en-US" i="0" dirty="0">
                <a:latin typeface="+mn-lt"/>
              </a:rPr>
              <a:t>Synthesize from quantized short-time transform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  <a:defRPr/>
            </a:pPr>
            <a:endParaRPr lang="en-US" sz="2800" dirty="0">
              <a:latin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en-US" sz="2000" dirty="0">
                <a:latin typeface="+mn-lt"/>
              </a:rPr>
              <a:t>See </a:t>
            </a:r>
            <a:r>
              <a:rPr lang="en-US" sz="2000" dirty="0" err="1">
                <a:latin typeface="+mn-lt"/>
              </a:rPr>
              <a:t>Rabiner</a:t>
            </a:r>
            <a:r>
              <a:rPr lang="en-US" sz="2000" dirty="0">
                <a:latin typeface="+mn-lt"/>
              </a:rPr>
              <a:t> and Schafer, </a:t>
            </a:r>
            <a:r>
              <a:rPr lang="en-US" sz="2000" i="1" dirty="0">
                <a:latin typeface="+mn-lt"/>
              </a:rPr>
              <a:t>Theory and Applications of Digital Speech Processing</a:t>
            </a:r>
            <a:r>
              <a:rPr lang="en-US" sz="2000" dirty="0">
                <a:latin typeface="+mn-lt"/>
              </a:rPr>
              <a:t>, Prentice-Hall, 2011 or </a:t>
            </a:r>
            <a:r>
              <a:rPr lang="en-US" sz="2000" dirty="0" err="1">
                <a:latin typeface="+mn-lt"/>
              </a:rPr>
              <a:t>Spanias</a:t>
            </a:r>
            <a:r>
              <a:rPr lang="en-US" sz="2000" dirty="0">
                <a:latin typeface="+mn-lt"/>
              </a:rPr>
              <a:t>, et al, </a:t>
            </a:r>
            <a:r>
              <a:rPr lang="en-US" sz="2000" i="1" dirty="0">
                <a:latin typeface="+mn-lt"/>
              </a:rPr>
              <a:t>Audio Signal Processing and Coding</a:t>
            </a:r>
            <a:r>
              <a:rPr lang="en-US" sz="2000" dirty="0">
                <a:latin typeface="+mn-lt"/>
              </a:rPr>
              <a:t>, Wiley, 2006.</a:t>
            </a:r>
          </a:p>
        </p:txBody>
      </p:sp>
      <p:cxnSp>
        <p:nvCxnSpPr>
          <p:cNvPr id="62467" name="Straight Arrow Connector 7"/>
          <p:cNvCxnSpPr>
            <a:cxnSpLocks noChangeShapeType="1"/>
          </p:cNvCxnSpPr>
          <p:nvPr/>
        </p:nvCxnSpPr>
        <p:spPr bwMode="auto">
          <a:xfrm>
            <a:off x="609600" y="1993900"/>
            <a:ext cx="990600" cy="0"/>
          </a:xfrm>
          <a:prstGeom prst="straightConnector1">
            <a:avLst/>
          </a:prstGeom>
          <a:noFill/>
          <a:ln w="38100">
            <a:solidFill>
              <a:srgbClr val="00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68" name="Straight Arrow Connector 8"/>
          <p:cNvCxnSpPr>
            <a:cxnSpLocks noChangeShapeType="1"/>
          </p:cNvCxnSpPr>
          <p:nvPr/>
        </p:nvCxnSpPr>
        <p:spPr bwMode="auto">
          <a:xfrm>
            <a:off x="2971800" y="1993900"/>
            <a:ext cx="990600" cy="0"/>
          </a:xfrm>
          <a:prstGeom prst="straightConnector1">
            <a:avLst/>
          </a:prstGeom>
          <a:noFill/>
          <a:ln w="38100">
            <a:solidFill>
              <a:srgbClr val="00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69" name="Straight Arrow Connector 9"/>
          <p:cNvCxnSpPr>
            <a:cxnSpLocks noChangeShapeType="1"/>
          </p:cNvCxnSpPr>
          <p:nvPr/>
        </p:nvCxnSpPr>
        <p:spPr bwMode="auto">
          <a:xfrm>
            <a:off x="5334000" y="1993900"/>
            <a:ext cx="990600" cy="0"/>
          </a:xfrm>
          <a:prstGeom prst="straightConnector1">
            <a:avLst/>
          </a:prstGeom>
          <a:noFill/>
          <a:ln w="38100">
            <a:solidFill>
              <a:srgbClr val="00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0" name="Straight Arrow Connector 10"/>
          <p:cNvCxnSpPr>
            <a:cxnSpLocks noChangeShapeType="1"/>
          </p:cNvCxnSpPr>
          <p:nvPr/>
        </p:nvCxnSpPr>
        <p:spPr bwMode="auto">
          <a:xfrm>
            <a:off x="7696200" y="1993900"/>
            <a:ext cx="990600" cy="0"/>
          </a:xfrm>
          <a:prstGeom prst="straightConnector1">
            <a:avLst/>
          </a:prstGeom>
          <a:noFill/>
          <a:ln w="38100">
            <a:solidFill>
              <a:srgbClr val="00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1" name="Rectangle 11"/>
          <p:cNvSpPr>
            <a:spLocks noChangeArrowheads="1"/>
          </p:cNvSpPr>
          <p:nvPr/>
        </p:nvSpPr>
        <p:spPr bwMode="auto">
          <a:xfrm>
            <a:off x="1600200" y="1536700"/>
            <a:ext cx="1371600" cy="914400"/>
          </a:xfrm>
          <a:prstGeom prst="rect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Short-time</a:t>
            </a:r>
          </a:p>
          <a:p>
            <a:pPr algn="ctr"/>
            <a:r>
              <a:rPr lang="en-US" sz="2000"/>
              <a:t>Fourier</a:t>
            </a:r>
          </a:p>
          <a:p>
            <a:pPr algn="ctr"/>
            <a:r>
              <a:rPr lang="en-US" sz="2000"/>
              <a:t>Analysis</a:t>
            </a:r>
          </a:p>
        </p:txBody>
      </p:sp>
      <p:sp>
        <p:nvSpPr>
          <p:cNvPr id="62472" name="Rectangle 13"/>
          <p:cNvSpPr>
            <a:spLocks noChangeArrowheads="1"/>
          </p:cNvSpPr>
          <p:nvPr/>
        </p:nvSpPr>
        <p:spPr bwMode="auto">
          <a:xfrm>
            <a:off x="3962400" y="1536700"/>
            <a:ext cx="1371600" cy="914400"/>
          </a:xfrm>
          <a:prstGeom prst="rect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Quantize</a:t>
            </a:r>
          </a:p>
        </p:txBody>
      </p:sp>
      <p:sp>
        <p:nvSpPr>
          <p:cNvPr id="62473" name="Rectangle 14"/>
          <p:cNvSpPr>
            <a:spLocks noChangeArrowheads="1"/>
          </p:cNvSpPr>
          <p:nvPr/>
        </p:nvSpPr>
        <p:spPr bwMode="auto">
          <a:xfrm>
            <a:off x="6324600" y="1536700"/>
            <a:ext cx="1371600" cy="914400"/>
          </a:xfrm>
          <a:prstGeom prst="rect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Short-time</a:t>
            </a:r>
          </a:p>
          <a:p>
            <a:pPr algn="ctr"/>
            <a:r>
              <a:rPr lang="en-US" sz="2000"/>
              <a:t>Fourier</a:t>
            </a:r>
          </a:p>
          <a:p>
            <a:pPr algn="ctr"/>
            <a:r>
              <a:rPr lang="en-US" sz="2000"/>
              <a:t>Synthesis</a:t>
            </a:r>
          </a:p>
        </p:txBody>
      </p:sp>
      <p:graphicFrame>
        <p:nvGraphicFramePr>
          <p:cNvPr id="6247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230261"/>
              </p:ext>
            </p:extLst>
          </p:nvPr>
        </p:nvGraphicFramePr>
        <p:xfrm>
          <a:off x="533400" y="1562100"/>
          <a:ext cx="635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106" name="Equation" r:id="rId3" imgW="635000" imgH="355600" progId="Equation.3">
                  <p:embed/>
                </p:oleObj>
              </mc:Choice>
              <mc:Fallback>
                <p:oleObj name="Equation" r:id="rId3" imgW="6350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62100"/>
                        <a:ext cx="635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444207"/>
              </p:ext>
            </p:extLst>
          </p:nvPr>
        </p:nvGraphicFramePr>
        <p:xfrm>
          <a:off x="3060700" y="1517650"/>
          <a:ext cx="83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107" name="Equation" r:id="rId5" imgW="838200" imgH="406400" progId="Equation.3">
                  <p:embed/>
                </p:oleObj>
              </mc:Choice>
              <mc:Fallback>
                <p:oleObj name="Equation" r:id="rId5" imgW="8382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1517650"/>
                        <a:ext cx="838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705253"/>
              </p:ext>
            </p:extLst>
          </p:nvPr>
        </p:nvGraphicFramePr>
        <p:xfrm>
          <a:off x="5397500" y="1447800"/>
          <a:ext cx="838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108" name="Equation" r:id="rId7" imgW="838200" imgH="482600" progId="Equation.3">
                  <p:embed/>
                </p:oleObj>
              </mc:Choice>
              <mc:Fallback>
                <p:oleObj name="Equation" r:id="rId7" imgW="838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1447800"/>
                        <a:ext cx="838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773826"/>
              </p:ext>
            </p:extLst>
          </p:nvPr>
        </p:nvGraphicFramePr>
        <p:xfrm>
          <a:off x="8204200" y="1549400"/>
          <a:ext cx="635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109" name="Equation" r:id="rId9" imgW="635000" imgH="381000" progId="Equation.3">
                  <p:embed/>
                </p:oleObj>
              </mc:Choice>
              <mc:Fallback>
                <p:oleObj name="Equation" r:id="rId9" imgW="6350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4200" y="1549400"/>
                        <a:ext cx="635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82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TDFT and Audibility Threshold</a:t>
            </a:r>
          </a:p>
        </p:txBody>
      </p:sp>
      <p:pic>
        <p:nvPicPr>
          <p:cNvPr id="63490" name="Picture 3" descr="in_out_STFT_ds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41" y="1474092"/>
            <a:ext cx="5793719" cy="477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410F19-F743-FB41-B349-F0ED6DC3D748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1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MP3 Audio Coder</a:t>
            </a:r>
          </a:p>
        </p:txBody>
      </p:sp>
      <p:pic>
        <p:nvPicPr>
          <p:cNvPr id="64514" name="Picture 6" descr="MPEGIII_co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2"/>
          <a:stretch>
            <a:fillRect/>
          </a:stretch>
        </p:blipFill>
        <p:spPr bwMode="auto">
          <a:xfrm>
            <a:off x="914400" y="1447800"/>
            <a:ext cx="7308273" cy="264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5800" y="4230687"/>
            <a:ext cx="7848600" cy="2246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sz="2800" i="0" dirty="0">
                <a:latin typeface="+mn-lt"/>
              </a:rPr>
              <a:t>Short-time Fourier transform for determining audibility threshold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800" i="0" dirty="0" err="1">
                <a:latin typeface="+mn-lt"/>
              </a:rPr>
              <a:t>Quantizer</a:t>
            </a:r>
            <a:r>
              <a:rPr lang="en-US" sz="2800" i="0" dirty="0">
                <a:latin typeface="+mn-lt"/>
              </a:rPr>
              <a:t> designed to put bits where they will do the most good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800" i="0" dirty="0">
                <a:latin typeface="+mn-lt"/>
              </a:rPr>
              <a:t>32-channel filter bank for frequency analysis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47A231-7D73-E04E-993A-5B105B3E0D35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Filter Bank and </a:t>
            </a:r>
            <a:r>
              <a:rPr lang="en-US" dirty="0" smtClean="0">
                <a:latin typeface="Helvetica" charset="0"/>
              </a:rPr>
              <a:t>Quantization</a:t>
            </a:r>
            <a:br>
              <a:rPr lang="en-US" dirty="0" smtClean="0">
                <a:latin typeface="Helvetica" charset="0"/>
              </a:rPr>
            </a:br>
            <a:endParaRPr lang="en-US" dirty="0">
              <a:latin typeface="Helvetica" charset="0"/>
            </a:endParaRPr>
          </a:p>
        </p:txBody>
      </p:sp>
      <p:pic>
        <p:nvPicPr>
          <p:cNvPr id="66562" name="Picture 7" descr="filterbank_quant_ds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1066800"/>
            <a:ext cx="8278812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85800" y="4800600"/>
            <a:ext cx="7772400" cy="16927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sz="2600" i="0" dirty="0">
                <a:latin typeface="+mn-lt"/>
              </a:rPr>
              <a:t>MP3 has 32 channel filter bank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600" i="0" dirty="0" err="1">
                <a:latin typeface="+mn-lt"/>
              </a:rPr>
              <a:t>Quantizer</a:t>
            </a:r>
            <a:r>
              <a:rPr lang="en-US" sz="2600" i="0" dirty="0">
                <a:latin typeface="+mn-lt"/>
              </a:rPr>
              <a:t> uses a 1024-point DFT as basis for estimating masking thresholds which control the </a:t>
            </a:r>
            <a:r>
              <a:rPr lang="en-US" sz="2600" i="0" dirty="0" err="1">
                <a:latin typeface="+mn-lt"/>
              </a:rPr>
              <a:t>quantizers</a:t>
            </a:r>
            <a:r>
              <a:rPr lang="en-US" sz="2600" i="0" dirty="0">
                <a:latin typeface="+mn-lt"/>
              </a:rPr>
              <a:t>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FE6EB0-6C80-734F-91F6-A200FDBEB39B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© 2003, JH McClellan &amp; RW Schafer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Helvetica" charset="0"/>
              </a:rPr>
              <a:t>MPEG </a:t>
            </a:r>
            <a:r>
              <a:rPr lang="en-US" sz="3200" dirty="0" smtClean="0">
                <a:latin typeface="Helvetica" charset="0"/>
              </a:rPr>
              <a:t>Window and Filter Impulse Response</a:t>
            </a:r>
            <a:endParaRPr lang="en-US" sz="3200" dirty="0">
              <a:latin typeface="Helvetica" charset="0"/>
            </a:endParaRP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Helvetica" charset="0"/>
            </a:endParaRPr>
          </a:p>
        </p:txBody>
      </p:sp>
      <p:pic>
        <p:nvPicPr>
          <p:cNvPr id="67587" name="Picture 4" descr="mpeg_lowpass_DTS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28" y="1371600"/>
            <a:ext cx="6996545" cy="515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D9F976-EDB3-7C4E-BBFE-52EC15B87AE3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Helvetica" charset="0"/>
              </a:rPr>
              <a:t>MPEG Filter Bank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Helvetica" charset="0"/>
            </a:endParaRPr>
          </a:p>
        </p:txBody>
      </p:sp>
      <p:pic>
        <p:nvPicPr>
          <p:cNvPr id="68611" name="Picture 4" descr="mpegfbchann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7086600" cy="572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430817-DA29-0347-ACC0-22E9C55D9E9B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/>
          <a:lstStyle/>
          <a:p>
            <a:r>
              <a:rPr lang="en-US">
                <a:latin typeface="Helvetica" charset="0"/>
              </a:rPr>
              <a:t>Audibility Threshold for Filter Bank</a:t>
            </a:r>
          </a:p>
        </p:txBody>
      </p:sp>
      <p:pic>
        <p:nvPicPr>
          <p:cNvPr id="69634" name="Picture 11" descr="JND_filter_ban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850900"/>
            <a:ext cx="8972550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0D9862-E5ED-404F-A18D-B89718EA0F90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8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Summary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Helvetica" charset="0"/>
              </a:rPr>
              <a:t>Time-dependent Fourier analysis allows us to track changing properties of signals</a:t>
            </a:r>
          </a:p>
          <a:p>
            <a:pPr lvl="1"/>
            <a:r>
              <a:rPr lang="en-US" dirty="0">
                <a:latin typeface="Helvetica" charset="0"/>
              </a:rPr>
              <a:t>Understanding the effect of windowing is important for understanding the TDFT</a:t>
            </a:r>
          </a:p>
          <a:p>
            <a:r>
              <a:rPr lang="en-US" sz="2800" dirty="0">
                <a:latin typeface="Helvetica" charset="0"/>
              </a:rPr>
              <a:t>Perfect reconstruction is possible under some conditions.</a:t>
            </a:r>
          </a:p>
          <a:p>
            <a:r>
              <a:rPr lang="en-US" sz="2800" dirty="0">
                <a:latin typeface="Helvetica" charset="0"/>
              </a:rPr>
              <a:t>The TDFT is a basis for processing signals</a:t>
            </a:r>
          </a:p>
          <a:p>
            <a:pPr lvl="1"/>
            <a:r>
              <a:rPr lang="en-US" dirty="0">
                <a:latin typeface="Helvetica" charset="0"/>
              </a:rPr>
              <a:t>Filtering</a:t>
            </a:r>
          </a:p>
          <a:p>
            <a:pPr lvl="1"/>
            <a:r>
              <a:rPr lang="en-US" dirty="0">
                <a:latin typeface="Helvetica" charset="0"/>
              </a:rPr>
              <a:t>Quantization and coding</a:t>
            </a:r>
          </a:p>
          <a:p>
            <a:endParaRPr lang="en-US" dirty="0">
              <a:latin typeface="Helvetica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39BE61-AB7F-6D48-80FD-374DA9C55D21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0725"/>
            <a:ext cx="7772400" cy="1362075"/>
          </a:xfrm>
        </p:spPr>
        <p:txBody>
          <a:bodyPr/>
          <a:lstStyle/>
          <a:p>
            <a:pPr algn="ctr"/>
            <a:r>
              <a:rPr lang="en-US" sz="3600" dirty="0" smtClean="0"/>
              <a:t>The Z-Transform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4C97CC-964F-0144-B538-50341E3EAB81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79403-AF90-CC40-8EBD-3D3DF99BEBB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2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The </a:t>
            </a:r>
            <a:r>
              <a:rPr lang="en-US" i="1">
                <a:latin typeface="Helvetica" charset="0"/>
              </a:rPr>
              <a:t>z</a:t>
            </a:r>
            <a:r>
              <a:rPr lang="en-US">
                <a:latin typeface="Helvetica" charset="0"/>
              </a:rPr>
              <a:t>-Transform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Helvetica" charset="0"/>
              </a:rPr>
              <a:t>The </a:t>
            </a:r>
            <a:r>
              <a:rPr lang="en-US" sz="2800" i="1" dirty="0">
                <a:latin typeface="Helvetica" charset="0"/>
              </a:rPr>
              <a:t>z</a:t>
            </a:r>
            <a:r>
              <a:rPr lang="en-US" sz="2800" dirty="0">
                <a:latin typeface="Helvetica" charset="0"/>
              </a:rPr>
              <a:t>-Transform of a sequence is defined </a:t>
            </a:r>
            <a:r>
              <a:rPr lang="en-US" sz="2800" dirty="0" smtClean="0">
                <a:latin typeface="Helvetica" charset="0"/>
              </a:rPr>
              <a:t>as</a:t>
            </a:r>
          </a:p>
          <a:p>
            <a:endParaRPr lang="en-US" sz="2800" dirty="0">
              <a:latin typeface="Helvetica" charset="0"/>
            </a:endParaRPr>
          </a:p>
          <a:p>
            <a:endParaRPr lang="en-US" sz="2800" dirty="0">
              <a:latin typeface="Helvetica" charset="0"/>
            </a:endParaRPr>
          </a:p>
          <a:p>
            <a:endParaRPr lang="en-US" sz="2800" dirty="0">
              <a:latin typeface="Helvetica" charset="0"/>
            </a:endParaRPr>
          </a:p>
          <a:p>
            <a:r>
              <a:rPr lang="en-US" sz="2800" dirty="0">
                <a:latin typeface="Helvetica" charset="0"/>
              </a:rPr>
              <a:t>Since this is generally an infinite sum, we need to be concerned about </a:t>
            </a:r>
            <a:r>
              <a:rPr lang="ja-JP" altLang="en-US" sz="2800" dirty="0">
                <a:latin typeface="Helvetica" charset="0"/>
              </a:rPr>
              <a:t>“</a:t>
            </a:r>
            <a:r>
              <a:rPr lang="en-US" altLang="ja-JP" sz="2800" dirty="0">
                <a:latin typeface="Helvetica" charset="0"/>
              </a:rPr>
              <a:t>convergence</a:t>
            </a:r>
            <a:r>
              <a:rPr lang="ja-JP" altLang="en-US" sz="2800" dirty="0">
                <a:latin typeface="Helvetica" charset="0"/>
              </a:rPr>
              <a:t>”</a:t>
            </a:r>
            <a:r>
              <a:rPr lang="en-US" altLang="ja-JP" sz="2800" dirty="0">
                <a:latin typeface="Helvetica" charset="0"/>
              </a:rPr>
              <a:t>; i.e., is the sum finite? In general, </a:t>
            </a:r>
            <a:r>
              <a:rPr lang="en-US" altLang="ja-JP" sz="2800" dirty="0" smtClean="0">
                <a:latin typeface="Helvetica" charset="0"/>
              </a:rPr>
              <a:t>the region of convergence (ROC) will </a:t>
            </a:r>
            <a:r>
              <a:rPr lang="en-US" altLang="ja-JP" sz="2800" dirty="0">
                <a:latin typeface="Helvetica" charset="0"/>
              </a:rPr>
              <a:t>depend upon </a:t>
            </a:r>
            <a:r>
              <a:rPr lang="en-US" altLang="ja-JP" sz="2800" i="1" dirty="0">
                <a:latin typeface="Helvetica" charset="0"/>
              </a:rPr>
              <a:t>z</a:t>
            </a:r>
            <a:r>
              <a:rPr lang="en-US" altLang="ja-JP" sz="2800" dirty="0">
                <a:latin typeface="Helvetica" charset="0"/>
              </a:rPr>
              <a:t>; e.g., </a:t>
            </a:r>
          </a:p>
        </p:txBody>
      </p:sp>
      <p:graphicFrame>
        <p:nvGraphicFramePr>
          <p:cNvPr id="71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293482"/>
              </p:ext>
            </p:extLst>
          </p:nvPr>
        </p:nvGraphicFramePr>
        <p:xfrm>
          <a:off x="2514600" y="2466975"/>
          <a:ext cx="342900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729" name="Equation" r:id="rId3" imgW="2895600" imgH="876300" progId="Equation.3">
                  <p:embed/>
                </p:oleObj>
              </mc:Choice>
              <mc:Fallback>
                <p:oleObj name="Equation" r:id="rId3" imgW="28956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466975"/>
                        <a:ext cx="3429000" cy="1038225"/>
                      </a:xfrm>
                      <a:prstGeom prst="rect">
                        <a:avLst/>
                      </a:prstGeom>
                      <a:solidFill>
                        <a:srgbClr val="FFF5CC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084275"/>
              </p:ext>
            </p:extLst>
          </p:nvPr>
        </p:nvGraphicFramePr>
        <p:xfrm>
          <a:off x="2032000" y="5638800"/>
          <a:ext cx="47244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730" name="Equation" r:id="rId5" imgW="4724400" imgH="546100" progId="Equation.3">
                  <p:embed/>
                </p:oleObj>
              </mc:Choice>
              <mc:Fallback>
                <p:oleObj name="Equation" r:id="rId5" imgW="47244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5638800"/>
                        <a:ext cx="4724400" cy="546100"/>
                      </a:xfrm>
                      <a:prstGeom prst="rect">
                        <a:avLst/>
                      </a:prstGeom>
                      <a:solidFill>
                        <a:srgbClr val="FFF5CC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D8FAC0-E55C-2C4B-A6E4-87E3E04DF0F4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0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34685E-9152-F445-A380-693E123A12E9}" type="datetime1">
              <a:rPr lang="en-US" smtClean="0"/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3A322-BF7B-E24E-BF5A-974247A11E9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DTFT_prop_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03" y="152400"/>
            <a:ext cx="6372695" cy="642340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791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</a:t>
            </a:r>
            <a:r>
              <a:rPr lang="en-US" smtClean="0"/>
              <a:t>-Length Example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z-Transform</a:t>
            </a:r>
          </a:p>
          <a:p>
            <a:endParaRPr lang="en-US" dirty="0"/>
          </a:p>
          <a:p>
            <a:r>
              <a:rPr lang="en-US" dirty="0" smtClean="0"/>
              <a:t>Delayed signal y[n]=x[n-2]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A3432F-102C-8B4E-B9FE-0F4CBDD56B79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699248"/>
              </p:ext>
            </p:extLst>
          </p:nvPr>
        </p:nvGraphicFramePr>
        <p:xfrm>
          <a:off x="969963" y="2400300"/>
          <a:ext cx="72056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947" name="Equation" r:id="rId3" imgW="5956300" imgH="368300" progId="Equation.3">
                  <p:embed/>
                </p:oleObj>
              </mc:Choice>
              <mc:Fallback>
                <p:oleObj name="Equation" r:id="rId3" imgW="5956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9963" y="2400300"/>
                        <a:ext cx="720566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412483"/>
              </p:ext>
            </p:extLst>
          </p:nvPr>
        </p:nvGraphicFramePr>
        <p:xfrm>
          <a:off x="2373313" y="3276600"/>
          <a:ext cx="47021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948" name="Equation" r:id="rId5" imgW="3886200" imgH="520700" progId="Equation.3">
                  <p:embed/>
                </p:oleObj>
              </mc:Choice>
              <mc:Fallback>
                <p:oleObj name="Equation" r:id="rId5" imgW="38862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3313" y="3276600"/>
                        <a:ext cx="4702175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594250"/>
              </p:ext>
            </p:extLst>
          </p:nvPr>
        </p:nvGraphicFramePr>
        <p:xfrm>
          <a:off x="1249363" y="4732338"/>
          <a:ext cx="6929437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949" name="Equation" r:id="rId7" imgW="5727700" imgH="520700" progId="Equation.3">
                  <p:embed/>
                </p:oleObj>
              </mc:Choice>
              <mc:Fallback>
                <p:oleObj name="Equation" r:id="rId7" imgW="57277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49363" y="4732338"/>
                        <a:ext cx="6929437" cy="63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04653"/>
              </p:ext>
            </p:extLst>
          </p:nvPr>
        </p:nvGraphicFramePr>
        <p:xfrm>
          <a:off x="608013" y="5635625"/>
          <a:ext cx="78200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950" name="Equation" r:id="rId9" imgW="6464300" imgH="381000" progId="Equation.3">
                  <p:embed/>
                </p:oleObj>
              </mc:Choice>
              <mc:Fallback>
                <p:oleObj name="Equation" r:id="rId9" imgW="64643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8013" y="5635625"/>
                        <a:ext cx="782002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39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356600" cy="1143000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Region of </a:t>
            </a:r>
            <a:r>
              <a:rPr lang="en-US" dirty="0" smtClean="0">
                <a:latin typeface="Helvetica" charset="0"/>
              </a:rPr>
              <a:t>Convergence for </a:t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>z-Transform of an Infinite Sequence</a:t>
            </a:r>
            <a:endParaRPr lang="en-US" dirty="0">
              <a:latin typeface="Helvetica" charset="0"/>
            </a:endParaRP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charset="0"/>
            </a:endParaRPr>
          </a:p>
          <a:p>
            <a:endParaRPr lang="en-US" dirty="0">
              <a:latin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</a:endParaRPr>
          </a:p>
          <a:p>
            <a:endParaRPr lang="en-US" sz="2800" dirty="0" smtClean="0">
              <a:latin typeface="Helvetica" charset="0"/>
            </a:endParaRPr>
          </a:p>
          <a:p>
            <a:r>
              <a:rPr lang="en-US" sz="2800" dirty="0" smtClean="0">
                <a:latin typeface="Helvetica" charset="0"/>
              </a:rPr>
              <a:t>The </a:t>
            </a:r>
            <a:r>
              <a:rPr lang="en-US" sz="2800" dirty="0">
                <a:latin typeface="Helvetica" charset="0"/>
              </a:rPr>
              <a:t>region of convergence (ROC) is the set of values </a:t>
            </a:r>
            <a:r>
              <a:rPr lang="en-US" sz="2800" dirty="0" smtClean="0">
                <a:latin typeface="Helvetica" charset="0"/>
              </a:rPr>
              <a:t>                                    such </a:t>
            </a:r>
            <a:r>
              <a:rPr lang="en-US" sz="2800" dirty="0">
                <a:latin typeface="Helvetica" charset="0"/>
              </a:rPr>
              <a:t>that</a:t>
            </a:r>
            <a:r>
              <a:rPr lang="en-US" dirty="0">
                <a:latin typeface="Helvetica" charset="0"/>
              </a:rPr>
              <a:t>,</a:t>
            </a:r>
          </a:p>
        </p:txBody>
      </p:sp>
      <p:graphicFrame>
        <p:nvGraphicFramePr>
          <p:cNvPr id="1024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889874"/>
              </p:ext>
            </p:extLst>
          </p:nvPr>
        </p:nvGraphicFramePr>
        <p:xfrm>
          <a:off x="2899064" y="1723159"/>
          <a:ext cx="3117273" cy="943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96" name="Equation" r:id="rId3" imgW="2895600" imgH="876300" progId="Equation.DSMT36">
                  <p:embed/>
                </p:oleObj>
              </mc:Choice>
              <mc:Fallback>
                <p:oleObj name="Equation" r:id="rId3" imgW="2895600" imgH="876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9064" y="1723159"/>
                        <a:ext cx="3117273" cy="943841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629362"/>
              </p:ext>
            </p:extLst>
          </p:nvPr>
        </p:nvGraphicFramePr>
        <p:xfrm>
          <a:off x="1193800" y="2806700"/>
          <a:ext cx="65786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97" name="Equation" r:id="rId5" imgW="6108700" imgH="1079500" progId="Equation.3">
                  <p:embed/>
                </p:oleObj>
              </mc:Choice>
              <mc:Fallback>
                <p:oleObj name="Equation" r:id="rId5" imgW="6108700" imgH="1079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2806700"/>
                        <a:ext cx="6578600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088270"/>
              </p:ext>
            </p:extLst>
          </p:nvPr>
        </p:nvGraphicFramePr>
        <p:xfrm>
          <a:off x="2922588" y="5286375"/>
          <a:ext cx="3097212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998" name="Equation" r:id="rId7" imgW="2616200" imgH="876300" progId="Equation.DSMT36">
                  <p:embed/>
                </p:oleObj>
              </mc:Choice>
              <mc:Fallback>
                <p:oleObj name="Equation" r:id="rId7" imgW="2616200" imgH="876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588" y="5286375"/>
                        <a:ext cx="3097212" cy="10382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46" name="Group 7"/>
          <p:cNvGrpSpPr>
            <a:grpSpLocks/>
          </p:cNvGrpSpPr>
          <p:nvPr/>
        </p:nvGrpSpPr>
        <p:grpSpPr bwMode="auto">
          <a:xfrm>
            <a:off x="7508875" y="4783137"/>
            <a:ext cx="1558925" cy="1617663"/>
            <a:chOff x="4682" y="2995"/>
            <a:chExt cx="982" cy="1019"/>
          </a:xfrm>
        </p:grpSpPr>
        <p:sp>
          <p:nvSpPr>
            <p:cNvPr id="10248" name="Text Box 8"/>
            <p:cNvSpPr txBox="1">
              <a:spLocks noChangeArrowheads="1"/>
            </p:cNvSpPr>
            <p:nvPr/>
          </p:nvSpPr>
          <p:spPr bwMode="auto">
            <a:xfrm>
              <a:off x="4682" y="3012"/>
              <a:ext cx="982" cy="100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dirty="0">
                  <a:latin typeface="Times" charset="0"/>
                </a:rPr>
                <a:t>           can </a:t>
              </a:r>
            </a:p>
            <a:p>
              <a:r>
                <a:rPr lang="en-US" dirty="0">
                  <a:latin typeface="Times" charset="0"/>
                </a:rPr>
                <a:t>“tame” a </a:t>
              </a:r>
            </a:p>
            <a:p>
              <a:r>
                <a:rPr lang="en-US" dirty="0">
                  <a:latin typeface="Times" charset="0"/>
                </a:rPr>
                <a:t>growing </a:t>
              </a:r>
            </a:p>
            <a:p>
              <a:r>
                <a:rPr lang="en-US" dirty="0">
                  <a:latin typeface="Times" charset="0"/>
                </a:rPr>
                <a:t>sequence</a:t>
              </a:r>
            </a:p>
          </p:txBody>
        </p:sp>
        <p:graphicFrame>
          <p:nvGraphicFramePr>
            <p:cNvPr id="10249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5984796"/>
                </p:ext>
              </p:extLst>
            </p:nvPr>
          </p:nvGraphicFramePr>
          <p:xfrm>
            <a:off x="4864" y="2995"/>
            <a:ext cx="396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6999" name="Equation" r:id="rId9" imgW="584200" imgH="444500" progId="Equation.DSMT36">
                    <p:embed/>
                  </p:oleObj>
                </mc:Choice>
                <mc:Fallback>
                  <p:oleObj name="Equation" r:id="rId9" imgW="584200" imgH="4445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4" y="2995"/>
                          <a:ext cx="396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89B623-FBF3-CB43-BA83-E2F87E2989C9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204769"/>
              </p:ext>
            </p:extLst>
          </p:nvPr>
        </p:nvGraphicFramePr>
        <p:xfrm>
          <a:off x="2101850" y="4419600"/>
          <a:ext cx="33655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7000" name="Equation" r:id="rId11" imgW="3365500" imgH="546100" progId="Equation.3">
                  <p:embed/>
                </p:oleObj>
              </mc:Choice>
              <mc:Fallback>
                <p:oleObj name="Equation" r:id="rId11" imgW="33655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4419600"/>
                        <a:ext cx="33655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7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Right-Sided Exponential </a:t>
            </a:r>
            <a:r>
              <a:rPr lang="en-US" dirty="0" smtClean="0">
                <a:latin typeface="Helvetica" charset="0"/>
              </a:rPr>
              <a:t>Signal</a:t>
            </a:r>
            <a:br>
              <a:rPr lang="en-US" dirty="0" smtClean="0">
                <a:latin typeface="Helvetica" charset="0"/>
              </a:rPr>
            </a:br>
            <a:endParaRPr lang="en-US" dirty="0">
              <a:latin typeface="Helvetica" charset="0"/>
            </a:endParaRPr>
          </a:p>
        </p:txBody>
      </p:sp>
      <p:graphicFrame>
        <p:nvGraphicFramePr>
          <p:cNvPr id="133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618523"/>
              </p:ext>
            </p:extLst>
          </p:nvPr>
        </p:nvGraphicFramePr>
        <p:xfrm>
          <a:off x="529717" y="757555"/>
          <a:ext cx="2289683" cy="537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045" name="Equation" r:id="rId3" imgW="1892300" imgH="444500" progId="Equation.DSMT36">
                  <p:embed/>
                </p:oleObj>
              </mc:Choice>
              <mc:Fallback>
                <p:oleObj name="Equation" r:id="rId3" imgW="1892300" imgH="4445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17" y="757555"/>
                        <a:ext cx="2289683" cy="537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901273"/>
              </p:ext>
            </p:extLst>
          </p:nvPr>
        </p:nvGraphicFramePr>
        <p:xfrm>
          <a:off x="609600" y="1581150"/>
          <a:ext cx="520541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046" name="Equation" r:id="rId5" imgW="4394200" imgH="889000" progId="Equation.DSMT36">
                  <p:embed/>
                </p:oleObj>
              </mc:Choice>
              <mc:Fallback>
                <p:oleObj name="Equation" r:id="rId5" imgW="4394200" imgH="8890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581150"/>
                        <a:ext cx="5205413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17" name="Group 11"/>
          <p:cNvGrpSpPr>
            <a:grpSpLocks/>
          </p:cNvGrpSpPr>
          <p:nvPr/>
        </p:nvGrpSpPr>
        <p:grpSpPr bwMode="auto">
          <a:xfrm>
            <a:off x="3886200" y="3124200"/>
            <a:ext cx="5238750" cy="3417888"/>
            <a:chOff x="1164" y="1927"/>
            <a:chExt cx="3300" cy="2153"/>
          </a:xfrm>
        </p:grpSpPr>
        <p:pic>
          <p:nvPicPr>
            <p:cNvPr id="13328" name="Picture 10" descr="right_side_ROC.gif                                             000207D4Macintosh HD                   ABA78158: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" y="1927"/>
              <a:ext cx="3300" cy="2153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3329" name="Object 8"/>
            <p:cNvGraphicFramePr>
              <a:graphicFrameLocks noChangeAspect="1"/>
            </p:cNvGraphicFramePr>
            <p:nvPr/>
          </p:nvGraphicFramePr>
          <p:xfrm>
            <a:off x="3360" y="3483"/>
            <a:ext cx="816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8047" name="Equation" r:id="rId8" imgW="977900" imgH="368300" progId="Equation.DSMT36">
                    <p:embed/>
                  </p:oleObj>
                </mc:Choice>
                <mc:Fallback>
                  <p:oleObj name="Equation" r:id="rId8" imgW="977900" imgH="3683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483"/>
                          <a:ext cx="816" cy="309"/>
                        </a:xfrm>
                        <a:prstGeom prst="rect">
                          <a:avLst/>
                        </a:prstGeom>
                        <a:solidFill>
                          <a:schemeClr val="folHlink"/>
                        </a:solidFill>
                        <a:ln w="28575">
                          <a:solidFill>
                            <a:schemeClr val="accent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31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754984"/>
              </p:ext>
            </p:extLst>
          </p:nvPr>
        </p:nvGraphicFramePr>
        <p:xfrm>
          <a:off x="1497013" y="4889500"/>
          <a:ext cx="1474787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048" name="Equation" r:id="rId10" imgW="1244600" imgH="825500" progId="Equation.DSMT36">
                  <p:embed/>
                </p:oleObj>
              </mc:Choice>
              <mc:Fallback>
                <p:oleObj name="Equation" r:id="rId10" imgW="1244600" imgH="8255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013" y="4889500"/>
                        <a:ext cx="1474787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20" name="Group 21"/>
          <p:cNvGrpSpPr>
            <a:grpSpLocks/>
          </p:cNvGrpSpPr>
          <p:nvPr/>
        </p:nvGrpSpPr>
        <p:grpSpPr bwMode="auto">
          <a:xfrm>
            <a:off x="2895600" y="4181477"/>
            <a:ext cx="4191000" cy="1912938"/>
            <a:chOff x="1824" y="2593"/>
            <a:chExt cx="2640" cy="1205"/>
          </a:xfrm>
        </p:grpSpPr>
        <p:sp>
          <p:nvSpPr>
            <p:cNvPr id="341006" name="Text Box 14"/>
            <p:cNvSpPr txBox="1">
              <a:spLocks noChangeArrowheads="1"/>
            </p:cNvSpPr>
            <p:nvPr/>
          </p:nvSpPr>
          <p:spPr bwMode="auto">
            <a:xfrm>
              <a:off x="2106" y="3498"/>
              <a:ext cx="492" cy="3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dirty="0">
                  <a:latin typeface="Arial" charset="0"/>
                </a:rPr>
                <a:t>pole</a:t>
              </a:r>
              <a:endParaRPr lang="en-US" dirty="0">
                <a:latin typeface="Times" charset="0"/>
              </a:endParaRPr>
            </a:p>
          </p:txBody>
        </p:sp>
        <p:sp>
          <p:nvSpPr>
            <p:cNvPr id="341007" name="Text Box 15"/>
            <p:cNvSpPr txBox="1">
              <a:spLocks noChangeArrowheads="1"/>
            </p:cNvSpPr>
            <p:nvPr/>
          </p:nvSpPr>
          <p:spPr bwMode="auto">
            <a:xfrm>
              <a:off x="2144" y="2593"/>
              <a:ext cx="502" cy="3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>
                  <a:latin typeface="Arial" charset="0"/>
                </a:rPr>
                <a:t>zero</a:t>
              </a:r>
              <a:endParaRPr lang="en-US">
                <a:latin typeface="Times" charset="0"/>
              </a:endParaRPr>
            </a:p>
          </p:txBody>
        </p:sp>
        <p:sp>
          <p:nvSpPr>
            <p:cNvPr id="341008" name="Line 16"/>
            <p:cNvSpPr>
              <a:spLocks noChangeShapeType="1"/>
            </p:cNvSpPr>
            <p:nvPr/>
          </p:nvSpPr>
          <p:spPr bwMode="auto">
            <a:xfrm flipH="1" flipV="1">
              <a:off x="1872" y="3511"/>
              <a:ext cx="220" cy="137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1010" name="Line 18"/>
            <p:cNvSpPr>
              <a:spLocks noChangeShapeType="1"/>
            </p:cNvSpPr>
            <p:nvPr/>
          </p:nvSpPr>
          <p:spPr bwMode="auto">
            <a:xfrm flipH="1">
              <a:off x="1824" y="2743"/>
              <a:ext cx="316" cy="33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1011" name="Line 19"/>
            <p:cNvSpPr>
              <a:spLocks noChangeShapeType="1"/>
            </p:cNvSpPr>
            <p:nvPr/>
          </p:nvSpPr>
          <p:spPr bwMode="auto">
            <a:xfrm flipV="1">
              <a:off x="2592" y="3024"/>
              <a:ext cx="1872" cy="624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1012" name="Line 20"/>
            <p:cNvSpPr>
              <a:spLocks noChangeShapeType="1"/>
            </p:cNvSpPr>
            <p:nvPr/>
          </p:nvSpPr>
          <p:spPr bwMode="auto">
            <a:xfrm>
              <a:off x="2654" y="2743"/>
              <a:ext cx="1234" cy="24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aphicFrame>
        <p:nvGraphicFramePr>
          <p:cNvPr id="13321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580413"/>
              </p:ext>
            </p:extLst>
          </p:nvPr>
        </p:nvGraphicFramePr>
        <p:xfrm>
          <a:off x="1501775" y="2536825"/>
          <a:ext cx="4799013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049" name="Equation" r:id="rId12" imgW="4051300" imgH="863600" progId="Equation.3">
                  <p:embed/>
                </p:oleObj>
              </mc:Choice>
              <mc:Fallback>
                <p:oleObj name="Equation" r:id="rId12" imgW="40513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775" y="2536825"/>
                        <a:ext cx="4799013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52BA5A-8CCC-1C41-9F09-775E20FC69DC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graphicFrame>
        <p:nvGraphicFramePr>
          <p:cNvPr id="2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779267"/>
              </p:ext>
            </p:extLst>
          </p:nvPr>
        </p:nvGraphicFramePr>
        <p:xfrm>
          <a:off x="609600" y="3594100"/>
          <a:ext cx="43624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050" name="Equation" r:id="rId14" imgW="3683000" imgH="800100" progId="Equation.3">
                  <p:embed/>
                </p:oleObj>
              </mc:Choice>
              <mc:Fallback>
                <p:oleObj name="Equation" r:id="rId14" imgW="3683000" imgH="800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594100"/>
                        <a:ext cx="4362450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249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53000" y="2786063"/>
            <a:ext cx="4032250" cy="3538537"/>
            <a:chOff x="4953000" y="2786063"/>
            <a:chExt cx="4032250" cy="3538537"/>
          </a:xfrm>
        </p:grpSpPr>
        <p:grpSp>
          <p:nvGrpSpPr>
            <p:cNvPr id="5" name="Group 4"/>
            <p:cNvGrpSpPr/>
            <p:nvPr/>
          </p:nvGrpSpPr>
          <p:grpSpPr>
            <a:xfrm>
              <a:off x="4953000" y="2786063"/>
              <a:ext cx="4032250" cy="3538537"/>
              <a:chOff x="4953000" y="2786063"/>
              <a:chExt cx="4032250" cy="3538537"/>
            </a:xfrm>
          </p:grpSpPr>
          <p:pic>
            <p:nvPicPr>
              <p:cNvPr id="15368" name="Picture 15" descr="left_side_ROC.gif                                              000207D4Macintosh HD                   ABA78158: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3000" y="2786063"/>
                <a:ext cx="4032250" cy="3538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5372" name="Object 1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0291454"/>
                  </p:ext>
                </p:extLst>
              </p:nvPr>
            </p:nvGraphicFramePr>
            <p:xfrm>
              <a:off x="7870825" y="5638800"/>
              <a:ext cx="1022350" cy="4365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0143" name="Equation" r:id="rId4" imgW="863600" imgH="368300" progId="Equation.3">
                      <p:embed/>
                    </p:oleObj>
                  </mc:Choice>
                  <mc:Fallback>
                    <p:oleObj name="Equation" r:id="rId4" imgW="863600" imgH="368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70825" y="5638800"/>
                            <a:ext cx="1022350" cy="436563"/>
                          </a:xfrm>
                          <a:prstGeom prst="rect">
                            <a:avLst/>
                          </a:prstGeom>
                          <a:solidFill>
                            <a:srgbClr val="FFFFCC"/>
                          </a:solidFill>
                          <a:ln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42035" name="Line 19"/>
            <p:cNvSpPr>
              <a:spLocks noChangeShapeType="1"/>
            </p:cNvSpPr>
            <p:nvPr/>
          </p:nvSpPr>
          <p:spPr bwMode="auto">
            <a:xfrm flipH="1" flipV="1">
              <a:off x="7239000" y="4876800"/>
              <a:ext cx="609600" cy="9906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Left-Side Exponential </a:t>
            </a:r>
            <a:r>
              <a:rPr lang="en-US" dirty="0" smtClean="0">
                <a:latin typeface="Helvetica" charset="0"/>
              </a:rPr>
              <a:t>Signal</a:t>
            </a:r>
            <a:br>
              <a:rPr lang="en-US" dirty="0" smtClean="0">
                <a:latin typeface="Helvetica" charset="0"/>
              </a:rPr>
            </a:br>
            <a:endParaRPr lang="en-US" dirty="0">
              <a:latin typeface="Helvetica" charset="0"/>
            </a:endParaRPr>
          </a:p>
        </p:txBody>
      </p:sp>
      <p:graphicFrame>
        <p:nvGraphicFramePr>
          <p:cNvPr id="1536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247444"/>
              </p:ext>
            </p:extLst>
          </p:nvPr>
        </p:nvGraphicFramePr>
        <p:xfrm>
          <a:off x="558800" y="754063"/>
          <a:ext cx="328771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44" name="Equation" r:id="rId6" imgW="2717800" imgH="508000" progId="Equation.3">
                  <p:embed/>
                </p:oleObj>
              </mc:Choice>
              <mc:Fallback>
                <p:oleObj name="Equation" r:id="rId6" imgW="27178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754063"/>
                        <a:ext cx="3287713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856705"/>
              </p:ext>
            </p:extLst>
          </p:nvPr>
        </p:nvGraphicFramePr>
        <p:xfrm>
          <a:off x="234950" y="1393825"/>
          <a:ext cx="3370263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45" name="Equation" r:id="rId8" imgW="2844800" imgH="1016000" progId="Equation.3">
                  <p:embed/>
                </p:oleObj>
              </mc:Choice>
              <mc:Fallback>
                <p:oleObj name="Equation" r:id="rId8" imgW="28448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" y="1393825"/>
                        <a:ext cx="3370263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005362"/>
              </p:ext>
            </p:extLst>
          </p:nvPr>
        </p:nvGraphicFramePr>
        <p:xfrm>
          <a:off x="3663950" y="1393825"/>
          <a:ext cx="2181225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46" name="Equation" r:id="rId10" imgW="1841500" imgH="1016000" progId="Equation.3">
                  <p:embed/>
                </p:oleObj>
              </mc:Choice>
              <mc:Fallback>
                <p:oleObj name="Equation" r:id="rId10" imgW="18415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1393825"/>
                        <a:ext cx="2181225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031487"/>
              </p:ext>
            </p:extLst>
          </p:nvPr>
        </p:nvGraphicFramePr>
        <p:xfrm>
          <a:off x="1149350" y="2592388"/>
          <a:ext cx="2751138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47" name="Equation" r:id="rId12" imgW="2324100" imgH="1016000" progId="Equation.3">
                  <p:embed/>
                </p:oleObj>
              </mc:Choice>
              <mc:Fallback>
                <p:oleObj name="Equation" r:id="rId12" imgW="23241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2592388"/>
                        <a:ext cx="2751138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321299"/>
              </p:ext>
            </p:extLst>
          </p:nvPr>
        </p:nvGraphicFramePr>
        <p:xfrm>
          <a:off x="5875338" y="1393825"/>
          <a:ext cx="2422525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48" name="Equation" r:id="rId14" imgW="2044700" imgH="1016000" progId="Equation.3">
                  <p:embed/>
                </p:oleObj>
              </mc:Choice>
              <mc:Fallback>
                <p:oleObj name="Equation" r:id="rId14" imgW="20447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38" y="1393825"/>
                        <a:ext cx="2422525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949765"/>
              </p:ext>
            </p:extLst>
          </p:nvPr>
        </p:nvGraphicFramePr>
        <p:xfrm>
          <a:off x="1135063" y="3819525"/>
          <a:ext cx="443547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49" name="Equation" r:id="rId16" imgW="3746500" imgH="914400" progId="Equation.3">
                  <p:embed/>
                </p:oleObj>
              </mc:Choice>
              <mc:Fallback>
                <p:oleObj name="Equation" r:id="rId16" imgW="37465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63" y="3819525"/>
                        <a:ext cx="4435475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685635"/>
              </p:ext>
            </p:extLst>
          </p:nvPr>
        </p:nvGraphicFramePr>
        <p:xfrm>
          <a:off x="938212" y="4876800"/>
          <a:ext cx="5157788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0150" name="Equation" r:id="rId18" imgW="4356100" imgH="1041400" progId="Equation.3">
                  <p:embed/>
                </p:oleObj>
              </mc:Choice>
              <mc:Fallback>
                <p:oleObj name="Equation" r:id="rId18" imgW="43561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2" y="4876800"/>
                        <a:ext cx="5157788" cy="123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3F2446-1A2E-6E49-906D-882BFD6C6AC0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791200" y="4572000"/>
            <a:ext cx="1981200" cy="1295400"/>
            <a:chOff x="5791200" y="4572000"/>
            <a:chExt cx="1981200" cy="1295400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5791200" y="4572000"/>
              <a:ext cx="1143000" cy="609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6172200" y="4572000"/>
              <a:ext cx="1600200" cy="12954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01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z-Transform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Impulse sequence</a:t>
            </a:r>
          </a:p>
          <a:p>
            <a:endParaRPr lang="en-US" dirty="0"/>
          </a:p>
          <a:p>
            <a:r>
              <a:rPr lang="en-US" dirty="0" smtClean="0"/>
              <a:t>Right-sided exponential sequence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Left-sided exponential sequence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2F61C6-D2ED-7741-AAD1-98C1AA5F3D61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399579"/>
              </p:ext>
            </p:extLst>
          </p:nvPr>
        </p:nvGraphicFramePr>
        <p:xfrm>
          <a:off x="1781175" y="2057400"/>
          <a:ext cx="51895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42" name="Equation" r:id="rId3" imgW="4381500" imgH="546100" progId="Equation.3">
                  <p:embed/>
                </p:oleObj>
              </mc:Choice>
              <mc:Fallback>
                <p:oleObj name="Equation" r:id="rId3" imgW="43815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175" y="2057400"/>
                        <a:ext cx="5189538" cy="6477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25641"/>
              </p:ext>
            </p:extLst>
          </p:nvPr>
        </p:nvGraphicFramePr>
        <p:xfrm>
          <a:off x="765174" y="3411538"/>
          <a:ext cx="7235826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43" name="Equation" r:id="rId5" imgW="6108700" imgH="914400" progId="Equation.3">
                  <p:embed/>
                </p:oleObj>
              </mc:Choice>
              <mc:Fallback>
                <p:oleObj name="Equation" r:id="rId5" imgW="61087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4" y="3411538"/>
                        <a:ext cx="7235826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303883"/>
              </p:ext>
            </p:extLst>
          </p:nvPr>
        </p:nvGraphicFramePr>
        <p:xfrm>
          <a:off x="487363" y="5087937"/>
          <a:ext cx="819943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44" name="Equation" r:id="rId7" imgW="6921500" imgH="914400" progId="Equation.3">
                  <p:embed/>
                </p:oleObj>
              </mc:Choice>
              <mc:Fallback>
                <p:oleObj name="Equation" r:id="rId7" imgW="69215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3" y="5087937"/>
                        <a:ext cx="8199437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55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Two-Sided Exponential </a:t>
            </a:r>
            <a:r>
              <a:rPr lang="en-US" dirty="0" smtClean="0">
                <a:latin typeface="Helvetica" charset="0"/>
              </a:rPr>
              <a:t>Signal</a:t>
            </a:r>
            <a:br>
              <a:rPr lang="en-US" dirty="0" smtClean="0">
                <a:latin typeface="Helvetica" charset="0"/>
              </a:rPr>
            </a:br>
            <a:endParaRPr lang="en-US" dirty="0">
              <a:latin typeface="Helvetica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Helvetica" charset="0"/>
            </a:endParaRPr>
          </a:p>
          <a:p>
            <a:endParaRPr lang="en-US">
              <a:latin typeface="Helvetica" charset="0"/>
            </a:endParaRPr>
          </a:p>
          <a:p>
            <a:endParaRPr lang="en-US">
              <a:latin typeface="Helvetica" charset="0"/>
            </a:endParaRPr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689205"/>
              </p:ext>
            </p:extLst>
          </p:nvPr>
        </p:nvGraphicFramePr>
        <p:xfrm>
          <a:off x="609600" y="762000"/>
          <a:ext cx="51530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90" name="Equation" r:id="rId3" imgW="4025900" imgH="444500" progId="Equation.DSMT36">
                  <p:embed/>
                </p:oleObj>
              </mc:Choice>
              <mc:Fallback>
                <p:oleObj name="Equation" r:id="rId3" imgW="4025900" imgH="4445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762000"/>
                        <a:ext cx="515302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0" name="Group 12"/>
          <p:cNvGrpSpPr>
            <a:grpSpLocks/>
          </p:cNvGrpSpPr>
          <p:nvPr/>
        </p:nvGrpSpPr>
        <p:grpSpPr bwMode="auto">
          <a:xfrm>
            <a:off x="1371600" y="2957513"/>
            <a:ext cx="3224213" cy="1462087"/>
            <a:chOff x="864" y="1863"/>
            <a:chExt cx="2031" cy="921"/>
          </a:xfrm>
        </p:grpSpPr>
        <p:graphicFrame>
          <p:nvGraphicFramePr>
            <p:cNvPr id="16394" name="Object 6"/>
            <p:cNvGraphicFramePr>
              <a:graphicFrameLocks noChangeAspect="1"/>
            </p:cNvGraphicFramePr>
            <p:nvPr/>
          </p:nvGraphicFramePr>
          <p:xfrm>
            <a:off x="1872" y="1863"/>
            <a:ext cx="1023" cy="9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191" name="Equation" r:id="rId5" imgW="1270000" imgH="1143000" progId="Equation.DSMT36">
                    <p:embed/>
                  </p:oleObj>
                </mc:Choice>
                <mc:Fallback>
                  <p:oleObj name="Equation" r:id="rId5" imgW="1270000" imgH="11430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863"/>
                          <a:ext cx="1023" cy="9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5" name="Object 7"/>
            <p:cNvGraphicFramePr>
              <a:graphicFrameLocks noChangeAspect="1"/>
            </p:cNvGraphicFramePr>
            <p:nvPr/>
          </p:nvGraphicFramePr>
          <p:xfrm>
            <a:off x="864" y="1863"/>
            <a:ext cx="1023" cy="9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192" name="Equation" r:id="rId7" imgW="1270000" imgH="1143000" progId="Equation.DSMT36">
                    <p:embed/>
                  </p:oleObj>
                </mc:Choice>
                <mc:Fallback>
                  <p:oleObj name="Equation" r:id="rId7" imgW="1270000" imgH="11430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1863"/>
                          <a:ext cx="1023" cy="9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391" name="Object 8"/>
          <p:cNvGraphicFramePr>
            <a:graphicFrameLocks noChangeAspect="1"/>
          </p:cNvGraphicFramePr>
          <p:nvPr/>
        </p:nvGraphicFramePr>
        <p:xfrm>
          <a:off x="1352550" y="4667250"/>
          <a:ext cx="352425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93" name="Equation" r:id="rId9" imgW="2755900" imgH="1295400" progId="Equation.DSMT36">
                  <p:embed/>
                </p:oleObj>
              </mc:Choice>
              <mc:Fallback>
                <p:oleObj name="Equation" r:id="rId9" imgW="2755900" imgH="12954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4667250"/>
                        <a:ext cx="3524250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724400" y="2284413"/>
            <a:ext cx="4191000" cy="3887787"/>
            <a:chOff x="4724400" y="2284413"/>
            <a:chExt cx="4191000" cy="3887787"/>
          </a:xfrm>
        </p:grpSpPr>
        <p:pic>
          <p:nvPicPr>
            <p:cNvPr id="16385" name="Picture 9" descr="two_side_ROC.gif                                               000207D4Macintosh HD                   ABA78158: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2284413"/>
              <a:ext cx="4191000" cy="3887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6392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6404363"/>
                </p:ext>
              </p:extLst>
            </p:nvPr>
          </p:nvGraphicFramePr>
          <p:xfrm>
            <a:off x="7886700" y="5651500"/>
            <a:ext cx="952500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194" name="Equation" r:id="rId12" imgW="952500" imgH="520700" progId="Equation.DSMT36">
                    <p:embed/>
                  </p:oleObj>
                </mc:Choice>
                <mc:Fallback>
                  <p:oleObj name="Equation" r:id="rId12" imgW="952500" imgH="5207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6700" y="5651500"/>
                          <a:ext cx="952500" cy="520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3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2453737"/>
                </p:ext>
              </p:extLst>
            </p:nvPr>
          </p:nvGraphicFramePr>
          <p:xfrm>
            <a:off x="7886700" y="5181600"/>
            <a:ext cx="7239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195" name="Equation" r:id="rId14" imgW="723900" imgH="508000" progId="Equation.3">
                    <p:embed/>
                  </p:oleObj>
                </mc:Choice>
                <mc:Fallback>
                  <p:oleObj name="Equation" r:id="rId14" imgW="7239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6700" y="5181600"/>
                          <a:ext cx="723900" cy="50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16B835-A346-1541-B57B-69849F086915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graphicFrame>
        <p:nvGraphicFramePr>
          <p:cNvPr id="16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161785"/>
              </p:ext>
            </p:extLst>
          </p:nvPr>
        </p:nvGraphicFramePr>
        <p:xfrm>
          <a:off x="473075" y="1387475"/>
          <a:ext cx="581977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96" name="Equation" r:id="rId16" imgW="4546600" imgH="1016000" progId="Equation.3">
                  <p:embed/>
                </p:oleObj>
              </mc:Choice>
              <mc:Fallback>
                <p:oleObj name="Equation" r:id="rId16" imgW="45466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" y="1387475"/>
                        <a:ext cx="5819775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96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Relation to DTFT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The DTFT is equal to the z-transform evaluated on the unit circle:</a:t>
            </a:r>
          </a:p>
        </p:txBody>
      </p:sp>
      <p:pic>
        <p:nvPicPr>
          <p:cNvPr id="18435" name="Picture 9" descr="unit_circle.gif                                                000207D4Macintosh HD                   ABA78158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2774950"/>
            <a:ext cx="4902200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43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673917"/>
              </p:ext>
            </p:extLst>
          </p:nvPr>
        </p:nvGraphicFramePr>
        <p:xfrm>
          <a:off x="381000" y="5411788"/>
          <a:ext cx="61468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89" name="Equation" r:id="rId4" imgW="5448300" imgH="876300" progId="Equation.DSMT36">
                  <p:embed/>
                </p:oleObj>
              </mc:Choice>
              <mc:Fallback>
                <p:oleObj name="Equation" r:id="rId4" imgW="5448300" imgH="876300" progId="Equation.DSMT3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411788"/>
                        <a:ext cx="6146800" cy="9890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457364"/>
              </p:ext>
            </p:extLst>
          </p:nvPr>
        </p:nvGraphicFramePr>
        <p:xfrm>
          <a:off x="503238" y="2579688"/>
          <a:ext cx="480060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90" name="Equation" r:id="rId6" imgW="4114800" imgH="1016000" progId="Equation.3">
                  <p:embed/>
                </p:oleObj>
              </mc:Choice>
              <mc:Fallback>
                <p:oleObj name="Equation" r:id="rId6" imgW="41148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2579688"/>
                        <a:ext cx="4800600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717490"/>
              </p:ext>
            </p:extLst>
          </p:nvPr>
        </p:nvGraphicFramePr>
        <p:xfrm>
          <a:off x="2379663" y="3759200"/>
          <a:ext cx="1585912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91" name="Equation" r:id="rId8" imgW="1358900" imgH="520700" progId="Equation.3">
                  <p:embed/>
                </p:oleObj>
              </mc:Choice>
              <mc:Fallback>
                <p:oleObj name="Equation" r:id="rId8" imgW="13589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3759200"/>
                        <a:ext cx="1585912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409892"/>
              </p:ext>
            </p:extLst>
          </p:nvPr>
        </p:nvGraphicFramePr>
        <p:xfrm>
          <a:off x="2370138" y="4718050"/>
          <a:ext cx="15255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92" name="Equation" r:id="rId10" imgW="1308100" imgH="266700" progId="Equation.3">
                  <p:embed/>
                </p:oleObj>
              </mc:Choice>
              <mc:Fallback>
                <p:oleObj name="Equation" r:id="rId10" imgW="13081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138" y="4718050"/>
                        <a:ext cx="1525587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72B88A-6DE9-DF48-89EA-B09EFF13660E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483923"/>
              </p:ext>
            </p:extLst>
          </p:nvPr>
        </p:nvGraphicFramePr>
        <p:xfrm>
          <a:off x="6977443" y="3013679"/>
          <a:ext cx="871157" cy="398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93" name="Equation" r:id="rId12" imgW="1054100" imgH="482600" progId="Equation.3">
                  <p:embed/>
                </p:oleObj>
              </mc:Choice>
              <mc:Fallback>
                <p:oleObj name="Equation" r:id="rId12" imgW="10541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77443" y="3013679"/>
                        <a:ext cx="871157" cy="39884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741012"/>
              </p:ext>
            </p:extLst>
          </p:nvPr>
        </p:nvGraphicFramePr>
        <p:xfrm>
          <a:off x="7214044" y="4267200"/>
          <a:ext cx="253556" cy="303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94" name="Equation" r:id="rId14" imgW="254000" imgH="304800" progId="Equation.3">
                  <p:embed/>
                </p:oleObj>
              </mc:Choice>
              <mc:Fallback>
                <p:oleObj name="Equation" r:id="rId14" imgW="2540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14044" y="4267200"/>
                        <a:ext cx="253556" cy="30349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370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0725"/>
            <a:ext cx="7772400" cy="1362075"/>
          </a:xfrm>
        </p:spPr>
        <p:txBody>
          <a:bodyPr/>
          <a:lstStyle/>
          <a:p>
            <a:pPr algn="ctr"/>
            <a:r>
              <a:rPr lang="en-US" sz="3600" dirty="0" smtClean="0"/>
              <a:t>LTI Systems </a:t>
            </a:r>
            <a:br>
              <a:rPr lang="en-US" sz="3600" dirty="0" smtClean="0"/>
            </a:br>
            <a:r>
              <a:rPr lang="en-US" sz="3600" dirty="0" smtClean="0"/>
              <a:t>and the z-Transform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824E19-7BB9-A54B-B954-EFEB0F466110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79403-AF90-CC40-8EBD-3D3DF99BEBB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2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 z-transform so useful and important in DSP?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178800" cy="4495800"/>
          </a:xfrm>
        </p:spPr>
        <p:txBody>
          <a:bodyPr/>
          <a:lstStyle/>
          <a:p>
            <a:r>
              <a:rPr lang="en-US" sz="2800" dirty="0" smtClean="0"/>
              <a:t>It’s all about </a:t>
            </a:r>
            <a:r>
              <a:rPr lang="en-US" sz="2800" u="sng" dirty="0" smtClean="0"/>
              <a:t>algebra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Convolution </a:t>
            </a:r>
            <a:r>
              <a:rPr lang="en-US" sz="2800" dirty="0" smtClean="0">
                <a:sym typeface="Wingdings"/>
              </a:rPr>
              <a:t> multiplication</a:t>
            </a:r>
          </a:p>
          <a:p>
            <a:pPr lvl="1"/>
            <a:r>
              <a:rPr lang="en-US" dirty="0" smtClean="0">
                <a:sym typeface="Wingdings"/>
              </a:rPr>
              <a:t>Delay  multiply by </a:t>
            </a:r>
            <a:r>
              <a:rPr lang="en-US" i="1" dirty="0" smtClean="0">
                <a:sym typeface="Wingdings"/>
              </a:rPr>
              <a:t>z</a:t>
            </a:r>
            <a:r>
              <a:rPr lang="en-US" baseline="30000" dirty="0" smtClean="0">
                <a:sym typeface="Wingdings"/>
              </a:rPr>
              <a:t>-1</a:t>
            </a:r>
            <a:endParaRPr lang="en-US" baseline="30000" dirty="0" smtClean="0"/>
          </a:p>
          <a:p>
            <a:r>
              <a:rPr lang="en-US" sz="2800" dirty="0" smtClean="0"/>
              <a:t>Realizable systems described by ratios of </a:t>
            </a:r>
            <a:r>
              <a:rPr lang="en-US" sz="2800" u="sng" dirty="0" smtClean="0"/>
              <a:t>polynomials H(z)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Polynomials  are characterized by their roots </a:t>
            </a:r>
            <a:r>
              <a:rPr lang="en-US" sz="2800" dirty="0" smtClean="0">
                <a:sym typeface="Wingdings"/>
              </a:rPr>
              <a:t> poles and zeros.</a:t>
            </a:r>
          </a:p>
          <a:p>
            <a:pPr lvl="1"/>
            <a:r>
              <a:rPr lang="en-US" dirty="0" smtClean="0">
                <a:sym typeface="Wingdings"/>
              </a:rPr>
              <a:t>Inverse by partial fraction expansion</a:t>
            </a:r>
          </a:p>
          <a:p>
            <a:r>
              <a:rPr lang="en-US" sz="2800" dirty="0" smtClean="0">
                <a:sym typeface="Wingdings"/>
              </a:rPr>
              <a:t>Frequency response lives on unit circle of       z-plane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009F35-5841-804D-9CED-BCA2A8A89BA4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772400" cy="1066800"/>
          </a:xfrm>
        </p:spPr>
        <p:txBody>
          <a:bodyPr/>
          <a:lstStyle/>
          <a:p>
            <a:r>
              <a:rPr lang="en-US" dirty="0" smtClean="0">
                <a:latin typeface="Helvetica" charset="0"/>
              </a:rPr>
              <a:t>Causal LTI Systems – 1</a:t>
            </a:r>
            <a:br>
              <a:rPr lang="en-US" dirty="0" smtClean="0">
                <a:latin typeface="Helvetica" charset="0"/>
              </a:rPr>
            </a:br>
            <a:endParaRPr lang="en-US" dirty="0">
              <a:latin typeface="Helvetica" charset="0"/>
            </a:endParaRPr>
          </a:p>
        </p:txBody>
      </p:sp>
      <p:grpSp>
        <p:nvGrpSpPr>
          <p:cNvPr id="24578" name="Group 4"/>
          <p:cNvGrpSpPr>
            <a:grpSpLocks/>
          </p:cNvGrpSpPr>
          <p:nvPr/>
        </p:nvGrpSpPr>
        <p:grpSpPr bwMode="auto">
          <a:xfrm>
            <a:off x="2133600" y="812800"/>
            <a:ext cx="4564063" cy="1143000"/>
            <a:chOff x="1488" y="1440"/>
            <a:chExt cx="2875" cy="720"/>
          </a:xfrm>
          <a:solidFill>
            <a:schemeClr val="bg1"/>
          </a:solidFill>
        </p:grpSpPr>
        <p:grpSp>
          <p:nvGrpSpPr>
            <p:cNvPr id="24588" name="Group 5"/>
            <p:cNvGrpSpPr>
              <a:grpSpLocks/>
            </p:cNvGrpSpPr>
            <p:nvPr/>
          </p:nvGrpSpPr>
          <p:grpSpPr bwMode="auto">
            <a:xfrm>
              <a:off x="1536" y="1440"/>
              <a:ext cx="2784" cy="720"/>
              <a:chOff x="1584" y="932"/>
              <a:chExt cx="2784" cy="720"/>
            </a:xfrm>
            <a:grpFill/>
          </p:grpSpPr>
          <p:sp>
            <p:nvSpPr>
              <p:cNvPr id="24593" name="Rectangle 6"/>
              <p:cNvSpPr>
                <a:spLocks noChangeArrowheads="1"/>
              </p:cNvSpPr>
              <p:nvPr/>
            </p:nvSpPr>
            <p:spPr bwMode="auto">
              <a:xfrm>
                <a:off x="2400" y="932"/>
                <a:ext cx="1152" cy="720"/>
              </a:xfrm>
              <a:prstGeom prst="rect">
                <a:avLst/>
              </a:prstGeom>
              <a:grpFill/>
              <a:ln w="38100">
                <a:solidFill>
                  <a:srgbClr val="000099"/>
                </a:solidFill>
                <a:miter lim="800000"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94" name="Line 7"/>
              <p:cNvSpPr>
                <a:spLocks noChangeShapeType="1"/>
              </p:cNvSpPr>
              <p:nvPr/>
            </p:nvSpPr>
            <p:spPr bwMode="auto">
              <a:xfrm>
                <a:off x="1584" y="1296"/>
                <a:ext cx="816" cy="0"/>
              </a:xfrm>
              <a:prstGeom prst="line">
                <a:avLst/>
              </a:prstGeom>
              <a:grpFill/>
              <a:ln w="38100">
                <a:solidFill>
                  <a:srgbClr val="000099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95" name="Line 8"/>
              <p:cNvSpPr>
                <a:spLocks noChangeShapeType="1"/>
              </p:cNvSpPr>
              <p:nvPr/>
            </p:nvSpPr>
            <p:spPr bwMode="auto">
              <a:xfrm>
                <a:off x="3552" y="1296"/>
                <a:ext cx="816" cy="0"/>
              </a:xfrm>
              <a:prstGeom prst="line">
                <a:avLst/>
              </a:prstGeom>
              <a:grpFill/>
              <a:ln w="38100">
                <a:solidFill>
                  <a:srgbClr val="000099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96" name="Text Box 9"/>
              <p:cNvSpPr txBox="1">
                <a:spLocks noChangeArrowheads="1"/>
              </p:cNvSpPr>
              <p:nvPr/>
            </p:nvSpPr>
            <p:spPr bwMode="auto">
              <a:xfrm>
                <a:off x="2604" y="980"/>
                <a:ext cx="756" cy="6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>
                    <a:latin typeface="Arial" charset="0"/>
                  </a:rPr>
                  <a:t>LTI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en-US">
                    <a:latin typeface="Arial" charset="0"/>
                  </a:rPr>
                  <a:t>System</a:t>
                </a:r>
                <a:endParaRPr lang="en-US">
                  <a:latin typeface="Times" charset="0"/>
                </a:endParaRPr>
              </a:p>
            </p:txBody>
          </p:sp>
        </p:grpSp>
        <p:graphicFrame>
          <p:nvGraphicFramePr>
            <p:cNvPr id="24589" name="Object 10"/>
            <p:cNvGraphicFramePr>
              <a:graphicFrameLocks noChangeAspect="1"/>
            </p:cNvGraphicFramePr>
            <p:nvPr/>
          </p:nvGraphicFramePr>
          <p:xfrm>
            <a:off x="1488" y="1536"/>
            <a:ext cx="48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2690" name="Equation" r:id="rId3" imgW="609600" imgH="330200" progId="Equation.DSMT36">
                    <p:embed/>
                  </p:oleObj>
                </mc:Choice>
                <mc:Fallback>
                  <p:oleObj name="Equation" r:id="rId3" imgW="609600" imgH="3302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536"/>
                          <a:ext cx="480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0" name="Object 11"/>
            <p:cNvGraphicFramePr>
              <a:graphicFrameLocks noChangeAspect="1"/>
            </p:cNvGraphicFramePr>
            <p:nvPr/>
          </p:nvGraphicFramePr>
          <p:xfrm>
            <a:off x="3893" y="1536"/>
            <a:ext cx="47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2691" name="Equation" r:id="rId5" imgW="596900" imgH="342900" progId="Equation.DSMT36">
                    <p:embed/>
                  </p:oleObj>
                </mc:Choice>
                <mc:Fallback>
                  <p:oleObj name="Equation" r:id="rId5" imgW="596900" imgH="3429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3" y="1536"/>
                          <a:ext cx="470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1" name="Object 12"/>
            <p:cNvGraphicFramePr>
              <a:graphicFrameLocks noChangeAspect="1"/>
            </p:cNvGraphicFramePr>
            <p:nvPr/>
          </p:nvGraphicFramePr>
          <p:xfrm>
            <a:off x="1488" y="1862"/>
            <a:ext cx="4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2692" name="Equation" r:id="rId7" imgW="609600" imgH="355600" progId="Equation.DSMT36">
                    <p:embed/>
                  </p:oleObj>
                </mc:Choice>
                <mc:Fallback>
                  <p:oleObj name="Equation" r:id="rId7" imgW="609600" imgH="3556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862"/>
                          <a:ext cx="480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2" name="Object 13"/>
            <p:cNvGraphicFramePr>
              <a:graphicFrameLocks noChangeAspect="1"/>
            </p:cNvGraphicFramePr>
            <p:nvPr/>
          </p:nvGraphicFramePr>
          <p:xfrm>
            <a:off x="3893" y="1872"/>
            <a:ext cx="47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2693" name="Equation" r:id="rId9" imgW="596900" imgH="342900" progId="Equation.DSMT36">
                    <p:embed/>
                  </p:oleObj>
                </mc:Choice>
                <mc:Fallback>
                  <p:oleObj name="Equation" r:id="rId9" imgW="596900" imgH="3429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3" y="1872"/>
                          <a:ext cx="470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587" name="Object 2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081676"/>
              </p:ext>
            </p:extLst>
          </p:nvPr>
        </p:nvGraphicFramePr>
        <p:xfrm>
          <a:off x="6781800" y="914400"/>
          <a:ext cx="22098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694" name="Equation" r:id="rId11" imgW="1739900" imgH="381000" progId="Equation.3">
                  <p:embed/>
                </p:oleObj>
              </mc:Choice>
              <mc:Fallback>
                <p:oleObj name="Equation" r:id="rId11" imgW="17399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914400"/>
                        <a:ext cx="220980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756158"/>
              </p:ext>
            </p:extLst>
          </p:nvPr>
        </p:nvGraphicFramePr>
        <p:xfrm>
          <a:off x="854075" y="3543300"/>
          <a:ext cx="7307263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695" name="Equation" r:id="rId13" imgW="6642100" imgH="2044700" progId="Equation.3">
                  <p:embed/>
                </p:oleObj>
              </mc:Choice>
              <mc:Fallback>
                <p:oleObj name="Equation" r:id="rId13" imgW="6642100" imgH="2044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075" y="3543300"/>
                        <a:ext cx="7307263" cy="224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923999"/>
              </p:ext>
            </p:extLst>
          </p:nvPr>
        </p:nvGraphicFramePr>
        <p:xfrm>
          <a:off x="609600" y="2262188"/>
          <a:ext cx="5734050" cy="115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696" name="Equation" r:id="rId15" imgW="5041900" imgH="1016000" progId="Equation.3">
                  <p:embed/>
                </p:oleObj>
              </mc:Choice>
              <mc:Fallback>
                <p:oleObj name="Equation" r:id="rId15" imgW="50419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62188"/>
                        <a:ext cx="5734050" cy="11541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9E8AEA-7D6F-CC4D-AF9C-926E5C23FF21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29400" y="2445603"/>
            <a:ext cx="2095195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With initial</a:t>
            </a:r>
          </a:p>
          <a:p>
            <a:r>
              <a:rPr lang="en-US" dirty="0"/>
              <a:t>r</a:t>
            </a:r>
            <a:r>
              <a:rPr lang="en-US" dirty="0" smtClean="0"/>
              <a:t>est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8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8468DC-3480-6741-9130-5FC0061307A7}" type="datetime1">
              <a:rPr lang="en-US" smtClean="0"/>
              <a:t>6/5/13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B47BDA-16D3-DC4B-B455-D8B3C3E69E6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z-trans_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7" y="248920"/>
            <a:ext cx="8302066" cy="52422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8861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562696"/>
              </p:ext>
            </p:extLst>
          </p:nvPr>
        </p:nvGraphicFramePr>
        <p:xfrm>
          <a:off x="1295400" y="1698625"/>
          <a:ext cx="6154737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95" name="Equation" r:id="rId3" imgW="5194300" imgH="1524000" progId="Equation.3">
                  <p:embed/>
                </p:oleObj>
              </mc:Choice>
              <mc:Fallback>
                <p:oleObj name="Equation" r:id="rId3" imgW="5194300" imgH="152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698625"/>
                        <a:ext cx="6154737" cy="180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6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Helvetica" charset="0"/>
              </a:rPr>
              <a:t>Causal LTI Systems – II</a:t>
            </a:r>
            <a:br>
              <a:rPr lang="en-US" dirty="0" smtClean="0">
                <a:latin typeface="Helvetica" charset="0"/>
              </a:rPr>
            </a:br>
            <a:r>
              <a:rPr lang="en-US" smtClean="0">
                <a:latin typeface="Helvetica" charset="0"/>
              </a:rPr>
              <a:t>Impulse response of DE</a:t>
            </a:r>
            <a:endParaRPr lang="en-US" dirty="0">
              <a:latin typeface="Helvetica" charset="0"/>
            </a:endParaRPr>
          </a:p>
        </p:txBody>
      </p:sp>
      <p:sp>
        <p:nvSpPr>
          <p:cNvPr id="21507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en-US" sz="2400">
              <a:latin typeface="Helvetica" charset="0"/>
            </a:endParaRPr>
          </a:p>
          <a:p>
            <a:endParaRPr lang="en-US" sz="2400">
              <a:latin typeface="Helvetica" charset="0"/>
            </a:endParaRPr>
          </a:p>
        </p:txBody>
      </p:sp>
      <p:graphicFrame>
        <p:nvGraphicFramePr>
          <p:cNvPr id="2375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27463"/>
              </p:ext>
            </p:extLst>
          </p:nvPr>
        </p:nvGraphicFramePr>
        <p:xfrm>
          <a:off x="1066800" y="3908425"/>
          <a:ext cx="6699250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96" name="Equation" r:id="rId5" imgW="5651500" imgH="1524000" progId="Equation.3">
                  <p:embed/>
                </p:oleObj>
              </mc:Choice>
              <mc:Fallback>
                <p:oleObj name="Equation" r:id="rId5" imgW="5651500" imgH="152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908425"/>
                        <a:ext cx="6699250" cy="18065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2857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4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88503506"/>
              </p:ext>
            </p:extLst>
          </p:nvPr>
        </p:nvGraphicFramePr>
        <p:xfrm>
          <a:off x="5756781" y="3051358"/>
          <a:ext cx="3149372" cy="629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97" name="Equation" r:id="rId7" imgW="3619500" imgH="723900" progId="Equation.3">
                  <p:embed/>
                </p:oleObj>
              </mc:Choice>
              <mc:Fallback>
                <p:oleObj name="Equation" r:id="rId7" imgW="3619500" imgH="723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781" y="3051358"/>
                        <a:ext cx="3149372" cy="62987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679306"/>
              </p:ext>
            </p:extLst>
          </p:nvPr>
        </p:nvGraphicFramePr>
        <p:xfrm>
          <a:off x="3975100" y="5791200"/>
          <a:ext cx="44942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98" name="Equation" r:id="rId9" imgW="5168900" imgH="723900" progId="Equation.3">
                  <p:embed/>
                </p:oleObj>
              </mc:Choice>
              <mc:Fallback>
                <p:oleObj name="Equation" r:id="rId9" imgW="5168900" imgH="723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5791200"/>
                        <a:ext cx="4494213" cy="6286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300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Frequency Response of a DE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en-US" sz="2400">
              <a:latin typeface="Helvetica" charset="0"/>
            </a:endParaRPr>
          </a:p>
          <a:p>
            <a:endParaRPr lang="en-US" sz="2400">
              <a:latin typeface="Helvetica" charset="0"/>
            </a:endParaRPr>
          </a:p>
          <a:p>
            <a:endParaRPr lang="en-US" sz="2400">
              <a:latin typeface="Helvetica" charset="0"/>
            </a:endParaRPr>
          </a:p>
        </p:txBody>
      </p:sp>
      <p:graphicFrame>
        <p:nvGraphicFramePr>
          <p:cNvPr id="24371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191000" y="5105400"/>
          <a:ext cx="914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695" name="Equation" r:id="rId3" imgW="380835" imgH="253890" progId="Equation.3">
                  <p:embed/>
                </p:oleObj>
              </mc:Choice>
              <mc:Fallback>
                <p:oleObj name="Equation" r:id="rId3" imgW="380835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105400"/>
                        <a:ext cx="914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165976"/>
              </p:ext>
            </p:extLst>
          </p:nvPr>
        </p:nvGraphicFramePr>
        <p:xfrm>
          <a:off x="1817688" y="814388"/>
          <a:ext cx="5661025" cy="115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696" name="Equation" r:id="rId5" imgW="4978400" imgH="1016000" progId="Equation.3">
                  <p:embed/>
                </p:oleObj>
              </mc:Choice>
              <mc:Fallback>
                <p:oleObj name="Equation" r:id="rId5" imgW="49784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814388"/>
                        <a:ext cx="5661025" cy="11541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55910"/>
              </p:ext>
            </p:extLst>
          </p:nvPr>
        </p:nvGraphicFramePr>
        <p:xfrm>
          <a:off x="381000" y="1920875"/>
          <a:ext cx="6588125" cy="243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697" name="Equation" r:id="rId7" imgW="5791200" imgH="2146300" progId="Equation.3">
                  <p:embed/>
                </p:oleObj>
              </mc:Choice>
              <mc:Fallback>
                <p:oleObj name="Equation" r:id="rId7" imgW="5791200" imgH="214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20875"/>
                        <a:ext cx="6588125" cy="24399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19" name="Text Box 7"/>
          <p:cNvSpPr txBox="1">
            <a:spLocks noChangeArrowheads="1"/>
          </p:cNvSpPr>
          <p:nvPr/>
        </p:nvSpPr>
        <p:spPr bwMode="auto">
          <a:xfrm>
            <a:off x="7162800" y="2514600"/>
            <a:ext cx="1782763" cy="1225550"/>
          </a:xfrm>
          <a:prstGeom prst="rect">
            <a:avLst/>
          </a:prstGeom>
          <a:solidFill>
            <a:srgbClr val="FFFFCC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Arial" charset="0"/>
              </a:rPr>
              <a:t>ROC must</a:t>
            </a:r>
          </a:p>
          <a:p>
            <a:r>
              <a:rPr lang="en-US">
                <a:latin typeface="Arial" charset="0"/>
              </a:rPr>
              <a:t>Contain the</a:t>
            </a:r>
          </a:p>
          <a:p>
            <a:r>
              <a:rPr lang="en-US">
                <a:latin typeface="Arial" charset="0"/>
              </a:rPr>
              <a:t>Unit circle</a:t>
            </a:r>
          </a:p>
        </p:txBody>
      </p:sp>
      <p:graphicFrame>
        <p:nvGraphicFramePr>
          <p:cNvPr id="2437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15656"/>
              </p:ext>
            </p:extLst>
          </p:nvPr>
        </p:nvGraphicFramePr>
        <p:xfrm>
          <a:off x="812800" y="4479925"/>
          <a:ext cx="236855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698" name="Equation" r:id="rId9" imgW="2070100" imgH="1765300" progId="Equation.3">
                  <p:embed/>
                </p:oleObj>
              </mc:Choice>
              <mc:Fallback>
                <p:oleObj name="Equation" r:id="rId9" imgW="2070100" imgH="176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4479925"/>
                        <a:ext cx="2368550" cy="20193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21" name="Object 9"/>
          <p:cNvGraphicFramePr>
            <a:graphicFrameLocks noChangeAspect="1"/>
          </p:cNvGraphicFramePr>
          <p:nvPr/>
        </p:nvGraphicFramePr>
        <p:xfrm>
          <a:off x="5667375" y="4451350"/>
          <a:ext cx="2746375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699" name="Equation" r:id="rId11" imgW="2438400" imgH="1701800" progId="Equation.3">
                  <p:embed/>
                </p:oleObj>
              </mc:Choice>
              <mc:Fallback>
                <p:oleObj name="Equation" r:id="rId11" imgW="2438400" imgH="170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75" y="4451350"/>
                        <a:ext cx="2746375" cy="19145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0725"/>
            <a:ext cx="7772400" cy="1362075"/>
          </a:xfrm>
        </p:spPr>
        <p:txBody>
          <a:bodyPr/>
          <a:lstStyle/>
          <a:p>
            <a:pPr algn="ctr"/>
            <a:r>
              <a:rPr lang="en-US" sz="3600" dirty="0" smtClean="0"/>
              <a:t>Poles and Zeros and the Frequency Response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824E19-7BB9-A54B-B954-EFEB0F466110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79403-AF90-CC40-8EBD-3D3DF99BEBB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0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77FEE7-D850-F642-81FD-12F095A26115}" type="datetime1">
              <a:rPr lang="en-US" smtClean="0"/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3A322-BF7B-E24E-BF5A-974247A11E99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6" name="Picture 5" descr="Hw_PZ_vecto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77" y="407184"/>
            <a:ext cx="6261423" cy="6043633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594103"/>
              </p:ext>
            </p:extLst>
          </p:nvPr>
        </p:nvGraphicFramePr>
        <p:xfrm>
          <a:off x="241300" y="209550"/>
          <a:ext cx="44069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865" name="Equation" r:id="rId4" imgW="4406900" imgH="1104900" progId="Equation.3">
                  <p:embed/>
                </p:oleObj>
              </mc:Choice>
              <mc:Fallback>
                <p:oleObj name="Equation" r:id="rId4" imgW="4406900" imgH="1104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300" y="209550"/>
                        <a:ext cx="44069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291081"/>
              </p:ext>
            </p:extLst>
          </p:nvPr>
        </p:nvGraphicFramePr>
        <p:xfrm>
          <a:off x="266700" y="1752600"/>
          <a:ext cx="3543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866" name="Equation" r:id="rId6" imgW="3543300" imgH="914400" progId="Equation.3">
                  <p:embed/>
                </p:oleObj>
              </mc:Choice>
              <mc:Fallback>
                <p:oleObj name="Equation" r:id="rId6" imgW="35433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6700" y="1752600"/>
                        <a:ext cx="35433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078186"/>
              </p:ext>
            </p:extLst>
          </p:nvPr>
        </p:nvGraphicFramePr>
        <p:xfrm>
          <a:off x="330200" y="3886200"/>
          <a:ext cx="4699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867" name="Equation" r:id="rId8" imgW="4699000" imgH="1104900" progId="Equation.3">
                  <p:embed/>
                </p:oleObj>
              </mc:Choice>
              <mc:Fallback>
                <p:oleObj name="Equation" r:id="rId8" imgW="4699000" imgH="1104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200" y="3886200"/>
                        <a:ext cx="46990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300432"/>
              </p:ext>
            </p:extLst>
          </p:nvPr>
        </p:nvGraphicFramePr>
        <p:xfrm>
          <a:off x="368300" y="5029200"/>
          <a:ext cx="45720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868" name="Equation" r:id="rId10" imgW="4572000" imgH="1485900" progId="Equation.3">
                  <p:embed/>
                </p:oleObj>
              </mc:Choice>
              <mc:Fallback>
                <p:oleObj name="Equation" r:id="rId10" imgW="45720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8300" y="5029200"/>
                        <a:ext cx="45720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406737"/>
              </p:ext>
            </p:extLst>
          </p:nvPr>
        </p:nvGraphicFramePr>
        <p:xfrm>
          <a:off x="5715000" y="5562600"/>
          <a:ext cx="3352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869" name="Equation" r:id="rId12" imgW="3352800" imgH="914400" progId="Equation.3">
                  <p:embed/>
                </p:oleObj>
              </mc:Choice>
              <mc:Fallback>
                <p:oleObj name="Equation" r:id="rId12" imgW="33528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15000" y="5562600"/>
                        <a:ext cx="33528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193594"/>
              </p:ext>
            </p:extLst>
          </p:nvPr>
        </p:nvGraphicFramePr>
        <p:xfrm>
          <a:off x="6197600" y="2971800"/>
          <a:ext cx="279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870" name="Equation" r:id="rId14" imgW="279400" imgH="342900" progId="Equation.3">
                  <p:embed/>
                </p:oleObj>
              </mc:Choice>
              <mc:Fallback>
                <p:oleObj name="Equation" r:id="rId14" imgW="2794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97600" y="2971800"/>
                        <a:ext cx="2794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5638800" y="2057400"/>
            <a:ext cx="1524000" cy="1409700"/>
            <a:chOff x="5638800" y="2057400"/>
            <a:chExt cx="1524000" cy="1409700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5638800" y="2057400"/>
              <a:ext cx="1524000" cy="14097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7501965"/>
                </p:ext>
              </p:extLst>
            </p:nvPr>
          </p:nvGraphicFramePr>
          <p:xfrm>
            <a:off x="6248400" y="2514600"/>
            <a:ext cx="1905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6871" name="Equation" r:id="rId16" imgW="190500" imgH="254000" progId="Equation.3">
                    <p:embed/>
                  </p:oleObj>
                </mc:Choice>
                <mc:Fallback>
                  <p:oleObj name="Equation" r:id="rId16" imgW="1905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248400" y="2514600"/>
                          <a:ext cx="190500" cy="25400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6"/>
          <p:cNvGrpSpPr/>
          <p:nvPr/>
        </p:nvGrpSpPr>
        <p:grpSpPr>
          <a:xfrm>
            <a:off x="5334000" y="1600200"/>
            <a:ext cx="342900" cy="1828800"/>
            <a:chOff x="5334000" y="1600200"/>
            <a:chExt cx="342900" cy="1828800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V="1">
              <a:off x="5638800" y="1600200"/>
              <a:ext cx="0" cy="1828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6443229"/>
                </p:ext>
              </p:extLst>
            </p:nvPr>
          </p:nvGraphicFramePr>
          <p:xfrm>
            <a:off x="5334000" y="2057400"/>
            <a:ext cx="3429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6872" name="Equation" r:id="rId18" imgW="342900" imgH="406400" progId="Equation.3">
                    <p:embed/>
                  </p:oleObj>
                </mc:Choice>
                <mc:Fallback>
                  <p:oleObj name="Equation" r:id="rId18" imgW="3429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334000" y="2057400"/>
                          <a:ext cx="342900" cy="40640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29"/>
          <p:cNvGrpSpPr/>
          <p:nvPr/>
        </p:nvGrpSpPr>
        <p:grpSpPr>
          <a:xfrm>
            <a:off x="5638800" y="1270000"/>
            <a:ext cx="1524000" cy="635000"/>
            <a:chOff x="5638800" y="1270000"/>
            <a:chExt cx="1524000" cy="635000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8906466"/>
                </p:ext>
              </p:extLst>
            </p:nvPr>
          </p:nvGraphicFramePr>
          <p:xfrm>
            <a:off x="6019800" y="1270000"/>
            <a:ext cx="8001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6873" name="Equation" r:id="rId20" imgW="800100" imgH="406400" progId="Equation.3">
                    <p:embed/>
                  </p:oleObj>
                </mc:Choice>
                <mc:Fallback>
                  <p:oleObj name="Equation" r:id="rId20" imgW="8001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019800" y="1270000"/>
                          <a:ext cx="800100" cy="40640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Straight Arrow Connector 28"/>
            <p:cNvCxnSpPr/>
            <p:nvPr/>
          </p:nvCxnSpPr>
          <p:spPr bwMode="auto">
            <a:xfrm>
              <a:off x="5638800" y="1600200"/>
              <a:ext cx="15240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3" name="Straight Connector 12"/>
          <p:cNvCxnSpPr/>
          <p:nvPr/>
        </p:nvCxnSpPr>
        <p:spPr bwMode="auto">
          <a:xfrm>
            <a:off x="2209800" y="2743200"/>
            <a:ext cx="381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>
            <a:off x="1600200" y="2743200"/>
            <a:ext cx="381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1600200" y="2895600"/>
            <a:ext cx="10058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3174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of LTI Systems Based on Pole-Zero 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Stable and causal system</a:t>
            </a:r>
          </a:p>
          <a:p>
            <a:endParaRPr lang="en-US" dirty="0"/>
          </a:p>
          <a:p>
            <a:r>
              <a:rPr lang="en-US" dirty="0" smtClean="0"/>
              <a:t>Minimum-phase systems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min</a:t>
            </a:r>
            <a:r>
              <a:rPr lang="en-US" dirty="0" smtClean="0"/>
              <a:t>(</a:t>
            </a:r>
            <a:r>
              <a:rPr lang="en-US" dirty="0"/>
              <a:t>z)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Allpass</a:t>
            </a:r>
            <a:r>
              <a:rPr lang="en-US" dirty="0" smtClean="0"/>
              <a:t> systems H</a:t>
            </a:r>
            <a:r>
              <a:rPr lang="en-US" baseline="-25000" dirty="0" smtClean="0"/>
              <a:t>ap</a:t>
            </a:r>
            <a:r>
              <a:rPr lang="en-US" dirty="0" smtClean="0"/>
              <a:t>(</a:t>
            </a:r>
            <a:r>
              <a:rPr lang="en-US" dirty="0"/>
              <a:t>z)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Causal and stable inverse system for H(z)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009F35-5841-804D-9CED-BCA2A8A89BA4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Allpass</a:t>
            </a:r>
            <a:r>
              <a:rPr lang="en-US" dirty="0" smtClean="0"/>
              <a:t>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178800" cy="449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err="1" smtClean="0"/>
              <a:t>Allpass</a:t>
            </a:r>
            <a:r>
              <a:rPr lang="en-US" dirty="0" smtClean="0"/>
              <a:t> systems have constant gain with varying phase shift.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H</a:t>
            </a:r>
            <a:r>
              <a:rPr lang="en-US" baseline="-25000" dirty="0"/>
              <a:t>ap</a:t>
            </a:r>
            <a:r>
              <a:rPr lang="en-US" dirty="0"/>
              <a:t>(z</a:t>
            </a:r>
            <a:r>
              <a:rPr lang="en-US" dirty="0" smtClean="0"/>
              <a:t>) composed of factors of the form: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That is, a pole at </a:t>
            </a:r>
            <a:r>
              <a:rPr lang="en-US" i="1" dirty="0" smtClean="0"/>
              <a:t>z</a:t>
            </a:r>
            <a:r>
              <a:rPr lang="en-US" dirty="0" smtClean="0"/>
              <a:t> = </a:t>
            </a:r>
            <a:r>
              <a:rPr lang="en-US" i="1" dirty="0" smtClean="0"/>
              <a:t>a</a:t>
            </a:r>
            <a:r>
              <a:rPr lang="en-US" dirty="0" smtClean="0"/>
              <a:t> and zero at </a:t>
            </a:r>
            <a:r>
              <a:rPr lang="en-US" i="1" dirty="0" smtClean="0"/>
              <a:t>z</a:t>
            </a:r>
            <a:r>
              <a:rPr lang="en-US" dirty="0" smtClean="0"/>
              <a:t> = </a:t>
            </a:r>
            <a:r>
              <a:rPr lang="en-US" i="1" dirty="0" smtClean="0"/>
              <a:t>a</a:t>
            </a:r>
            <a:r>
              <a:rPr lang="en-US" baseline="30000" dirty="0" smtClean="0"/>
              <a:t>-1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009F35-5841-804D-9CED-BCA2A8A89BA4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375585"/>
              </p:ext>
            </p:extLst>
          </p:nvPr>
        </p:nvGraphicFramePr>
        <p:xfrm>
          <a:off x="2279650" y="2692400"/>
          <a:ext cx="57785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98" name="Equation" r:id="rId3" imgW="5778500" imgH="1257300" progId="Equation.3">
                  <p:embed/>
                </p:oleObj>
              </mc:Choice>
              <mc:Fallback>
                <p:oleObj name="Equation" r:id="rId3" imgW="5778500" imgH="1257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9650" y="2692400"/>
                        <a:ext cx="5778500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44403"/>
              </p:ext>
            </p:extLst>
          </p:nvPr>
        </p:nvGraphicFramePr>
        <p:xfrm>
          <a:off x="1111250" y="4648200"/>
          <a:ext cx="67183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99" name="Equation" r:id="rId5" imgW="6718300" imgH="1041400" progId="Equation.3">
                  <p:embed/>
                </p:oleObj>
              </mc:Choice>
              <mc:Fallback>
                <p:oleObj name="Equation" r:id="rId5" imgW="67183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1250" y="4648200"/>
                        <a:ext cx="67183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27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Representation of Systems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system with </a:t>
            </a:r>
            <a:r>
              <a:rPr lang="en-US" i="1" u="sng" dirty="0" smtClean="0"/>
              <a:t>no zeros on the unit </a:t>
            </a:r>
            <a:r>
              <a:rPr lang="en-US" dirty="0" smtClean="0"/>
              <a:t>circle can be represented as</a:t>
            </a:r>
          </a:p>
          <a:p>
            <a:endParaRPr lang="en-US" dirty="0"/>
          </a:p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009F35-5841-804D-9CED-BCA2A8A89BA4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192604"/>
              </p:ext>
            </p:extLst>
          </p:nvPr>
        </p:nvGraphicFramePr>
        <p:xfrm>
          <a:off x="2933700" y="2895600"/>
          <a:ext cx="3276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" name="Equation" r:id="rId3" imgW="3276600" imgH="482600" progId="Equation.3">
                  <p:embed/>
                </p:oleObj>
              </mc:Choice>
              <mc:Fallback>
                <p:oleObj name="Equation" r:id="rId3" imgW="3276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3700" y="2895600"/>
                        <a:ext cx="32766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672843"/>
              </p:ext>
            </p:extLst>
          </p:nvPr>
        </p:nvGraphicFramePr>
        <p:xfrm>
          <a:off x="304800" y="4006850"/>
          <a:ext cx="24765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Equation" r:id="rId5" imgW="2476500" imgH="1041400" progId="Equation.3">
                  <p:embed/>
                </p:oleObj>
              </mc:Choice>
              <mc:Fallback>
                <p:oleObj name="Equation" r:id="rId5" imgW="24765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4006850"/>
                        <a:ext cx="24765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059788"/>
              </p:ext>
            </p:extLst>
          </p:nvPr>
        </p:nvGraphicFramePr>
        <p:xfrm>
          <a:off x="1193800" y="5207000"/>
          <a:ext cx="6807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" name="Equation" r:id="rId7" imgW="6807200" imgH="1041400" progId="Equation.3">
                  <p:embed/>
                </p:oleObj>
              </mc:Choice>
              <mc:Fallback>
                <p:oleObj name="Equation" r:id="rId7" imgW="68072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3800" y="5207000"/>
                        <a:ext cx="68072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960606"/>
              </p:ext>
            </p:extLst>
          </p:nvPr>
        </p:nvGraphicFramePr>
        <p:xfrm>
          <a:off x="2819400" y="4003040"/>
          <a:ext cx="2108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Equation" r:id="rId9" imgW="2108200" imgH="1041400" progId="Equation.3">
                  <p:embed/>
                </p:oleObj>
              </mc:Choice>
              <mc:Fallback>
                <p:oleObj name="Equation" r:id="rId9" imgW="21082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19400" y="4003040"/>
                        <a:ext cx="21082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15061"/>
              </p:ext>
            </p:extLst>
          </p:nvPr>
        </p:nvGraphicFramePr>
        <p:xfrm>
          <a:off x="4953000" y="3982720"/>
          <a:ext cx="41148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Equation" r:id="rId11" imgW="4114800" imgH="1155700" progId="Equation.3">
                  <p:embed/>
                </p:oleObj>
              </mc:Choice>
              <mc:Fallback>
                <p:oleObj name="Equation" r:id="rId11" imgW="41148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53000" y="3982720"/>
                        <a:ext cx="4114800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637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Representation of Systems -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system has zeros on the unit circle it can be represented as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009F35-5841-804D-9CED-BCA2A8A89BA4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285121"/>
              </p:ext>
            </p:extLst>
          </p:nvPr>
        </p:nvGraphicFramePr>
        <p:xfrm>
          <a:off x="2425700" y="2895600"/>
          <a:ext cx="4292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352" name="Equation" r:id="rId3" imgW="4292600" imgH="482600" progId="Equation.3">
                  <p:embed/>
                </p:oleObj>
              </mc:Choice>
              <mc:Fallback>
                <p:oleObj name="Equation" r:id="rId3" imgW="4292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5700" y="2895600"/>
                        <a:ext cx="42926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74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Third-Order Elliptic Filter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77FEE7-D850-F642-81FD-12F095A26115}" type="datetime1">
              <a:rPr lang="en-US" smtClean="0"/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3A322-BF7B-E24E-BF5A-974247A11E99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6" name="Picture 5" descr="PZ_elli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52800"/>
            <a:ext cx="3272556" cy="3129382"/>
          </a:xfrm>
          <a:prstGeom prst="rect">
            <a:avLst/>
          </a:prstGeom>
        </p:spPr>
      </p:pic>
      <p:pic>
        <p:nvPicPr>
          <p:cNvPr id="7" name="Picture 6" descr="iir_hn_elli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31200"/>
            <a:ext cx="3904755" cy="1369200"/>
          </a:xfrm>
          <a:prstGeom prst="rect">
            <a:avLst/>
          </a:prstGeom>
        </p:spPr>
      </p:pic>
      <p:pic>
        <p:nvPicPr>
          <p:cNvPr id="8" name="Picture 7" descr="Hw_elli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32451"/>
            <a:ext cx="4724754" cy="41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77FEE7-D850-F642-81FD-12F095A26115}" type="datetime1">
              <a:rPr lang="en-US" smtClean="0"/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3A322-BF7B-E24E-BF5A-974247A11E99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8" name="Picture 7" descr="IIR3_struct_direc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5219727" cy="479225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823996"/>
              </p:ext>
            </p:extLst>
          </p:nvPr>
        </p:nvGraphicFramePr>
        <p:xfrm>
          <a:off x="1581150" y="234950"/>
          <a:ext cx="60071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863" name="Equation" r:id="rId4" imgW="6007100" imgH="1041400" progId="Equation.3">
                  <p:embed/>
                </p:oleObj>
              </mc:Choice>
              <mc:Fallback>
                <p:oleObj name="Equation" r:id="rId4" imgW="60071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1150" y="234950"/>
                        <a:ext cx="60071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371045"/>
              </p:ext>
            </p:extLst>
          </p:nvPr>
        </p:nvGraphicFramePr>
        <p:xfrm>
          <a:off x="3513405" y="1435949"/>
          <a:ext cx="753795" cy="229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864" name="Equation" r:id="rId6" imgW="1003300" imgH="304800" progId="Equation.3">
                  <p:embed/>
                </p:oleObj>
              </mc:Choice>
              <mc:Fallback>
                <p:oleObj name="Equation" r:id="rId6" imgW="10033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13405" y="1435949"/>
                        <a:ext cx="753795" cy="2290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926888"/>
              </p:ext>
            </p:extLst>
          </p:nvPr>
        </p:nvGraphicFramePr>
        <p:xfrm>
          <a:off x="3589605" y="2743200"/>
          <a:ext cx="753795" cy="229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865" name="Equation" r:id="rId8" imgW="1003300" imgH="304800" progId="Equation.3">
                  <p:embed/>
                </p:oleObj>
              </mc:Choice>
              <mc:Fallback>
                <p:oleObj name="Equation" r:id="rId8" imgW="10033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89605" y="2743200"/>
                        <a:ext cx="753795" cy="2290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381839"/>
              </p:ext>
            </p:extLst>
          </p:nvPr>
        </p:nvGraphicFramePr>
        <p:xfrm>
          <a:off x="3665805" y="4101251"/>
          <a:ext cx="753795" cy="229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866" name="Equation" r:id="rId9" imgW="1003300" imgH="304800" progId="Equation.3">
                  <p:embed/>
                </p:oleObj>
              </mc:Choice>
              <mc:Fallback>
                <p:oleObj name="Equation" r:id="rId9" imgW="10033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5805" y="4101251"/>
                        <a:ext cx="753795" cy="2290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928670"/>
              </p:ext>
            </p:extLst>
          </p:nvPr>
        </p:nvGraphicFramePr>
        <p:xfrm>
          <a:off x="3742005" y="5428822"/>
          <a:ext cx="753795" cy="229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867" name="Equation" r:id="rId10" imgW="1003300" imgH="304800" progId="Equation.3">
                  <p:embed/>
                </p:oleObj>
              </mc:Choice>
              <mc:Fallback>
                <p:oleObj name="Equation" r:id="rId10" imgW="10033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42005" y="5428822"/>
                        <a:ext cx="753795" cy="2290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147254"/>
              </p:ext>
            </p:extLst>
          </p:nvPr>
        </p:nvGraphicFramePr>
        <p:xfrm>
          <a:off x="1671638" y="2738438"/>
          <a:ext cx="611187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868" name="Equation" r:id="rId11" imgW="812800" imgH="317500" progId="Equation.3">
                  <p:embed/>
                </p:oleObj>
              </mc:Choice>
              <mc:Fallback>
                <p:oleObj name="Equation" r:id="rId11" imgW="8128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71638" y="2738438"/>
                        <a:ext cx="611187" cy="238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71675"/>
              </p:ext>
            </p:extLst>
          </p:nvPr>
        </p:nvGraphicFramePr>
        <p:xfrm>
          <a:off x="1522413" y="4089400"/>
          <a:ext cx="773112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869" name="Equation" r:id="rId13" imgW="1028700" imgH="304800" progId="Equation.3">
                  <p:embed/>
                </p:oleObj>
              </mc:Choice>
              <mc:Fallback>
                <p:oleObj name="Equation" r:id="rId13" imgW="10287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22413" y="4089400"/>
                        <a:ext cx="773112" cy="228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079126"/>
              </p:ext>
            </p:extLst>
          </p:nvPr>
        </p:nvGraphicFramePr>
        <p:xfrm>
          <a:off x="1589087" y="5430520"/>
          <a:ext cx="620713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870" name="Equation" r:id="rId15" imgW="825500" imgH="304800" progId="Equation.3">
                  <p:embed/>
                </p:oleObj>
              </mc:Choice>
              <mc:Fallback>
                <p:oleObj name="Equation" r:id="rId15" imgW="825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9087" y="5430520"/>
                        <a:ext cx="620713" cy="228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 descr="PZ_ellip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44" y="2743200"/>
            <a:ext cx="3272556" cy="31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0725"/>
            <a:ext cx="7772400" cy="1362075"/>
          </a:xfrm>
        </p:spPr>
        <p:txBody>
          <a:bodyPr/>
          <a:lstStyle/>
          <a:p>
            <a:pPr algn="ctr"/>
            <a:r>
              <a:rPr lang="en-US" sz="3600" dirty="0" smtClean="0"/>
              <a:t>A Sampling Theorem for the DTFT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CA3371-D885-F94F-8B58-8E324CF4FDA5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2013,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79403-AF90-CC40-8EBD-3D3DF99BEBB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9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25582"/>
            <a:ext cx="7772400" cy="9698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178800" cy="449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Parallel form (partial fraction expansion)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009F35-5841-804D-9CED-BCA2A8A89BA4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645787"/>
              </p:ext>
            </p:extLst>
          </p:nvPr>
        </p:nvGraphicFramePr>
        <p:xfrm>
          <a:off x="1841500" y="331788"/>
          <a:ext cx="54610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436" name="Equation" r:id="rId3" imgW="6007100" imgH="1041400" progId="Equation.3">
                  <p:embed/>
                </p:oleObj>
              </mc:Choice>
              <mc:Fallback>
                <p:oleObj name="Equation" r:id="rId3" imgW="60071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1500" y="331788"/>
                        <a:ext cx="5461000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456518"/>
              </p:ext>
            </p:extLst>
          </p:nvPr>
        </p:nvGraphicFramePr>
        <p:xfrm>
          <a:off x="982663" y="5378450"/>
          <a:ext cx="710247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437" name="Equation" r:id="rId5" imgW="7810500" imgH="1041400" progId="Equation.3">
                  <p:embed/>
                </p:oleObj>
              </mc:Choice>
              <mc:Fallback>
                <p:oleObj name="Equation" r:id="rId5" imgW="78105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2663" y="5378450"/>
                        <a:ext cx="7102475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PZ_ellip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44" y="2057400"/>
            <a:ext cx="3272556" cy="3129382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368043"/>
              </p:ext>
            </p:extLst>
          </p:nvPr>
        </p:nvGraphicFramePr>
        <p:xfrm>
          <a:off x="762000" y="2262188"/>
          <a:ext cx="3811588" cy="291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438" name="Equation" r:id="rId8" imgW="4191000" imgH="3213100" progId="Equation.3">
                  <p:embed/>
                </p:oleObj>
              </mc:Choice>
              <mc:Fallback>
                <p:oleObj name="Equation" r:id="rId8" imgW="4191000" imgH="321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2000" y="2262188"/>
                        <a:ext cx="3811588" cy="291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54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81200"/>
            <a:ext cx="7772400" cy="1362075"/>
          </a:xfrm>
        </p:spPr>
        <p:txBody>
          <a:bodyPr/>
          <a:lstStyle/>
          <a:p>
            <a:pPr algn="ctr"/>
            <a:r>
              <a:rPr lang="en-US" sz="3600" dirty="0"/>
              <a:t> </a:t>
            </a:r>
            <a:r>
              <a:rPr lang="en-US" sz="3600" dirty="0" smtClean="0"/>
              <a:t>Steady-state response to a </a:t>
            </a:r>
            <a:r>
              <a:rPr lang="en-US" sz="3600" smtClean="0"/>
              <a:t>Complex Exponential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824E19-7BB9-A54B-B954-EFEB0F466110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79403-AF90-CC40-8EBD-3D3DF99BEBB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5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Response and Complex Exponential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What if the complex exponential is “suddenly applied”?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009F35-5841-804D-9CED-BCA2A8A89BA4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600200" y="1752600"/>
            <a:ext cx="4564063" cy="1143000"/>
            <a:chOff x="1488" y="1440"/>
            <a:chExt cx="2875" cy="720"/>
          </a:xfrm>
          <a:solidFill>
            <a:schemeClr val="bg1"/>
          </a:solidFill>
        </p:grpSpPr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1536" y="1440"/>
              <a:ext cx="2784" cy="720"/>
              <a:chOff x="1584" y="932"/>
              <a:chExt cx="2784" cy="720"/>
            </a:xfrm>
            <a:grpFill/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2400" y="932"/>
                <a:ext cx="1152" cy="720"/>
              </a:xfrm>
              <a:prstGeom prst="rect">
                <a:avLst/>
              </a:prstGeom>
              <a:grpFill/>
              <a:ln w="38100">
                <a:solidFill>
                  <a:srgbClr val="000099"/>
                </a:solidFill>
                <a:miter lim="800000"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1584" y="1296"/>
                <a:ext cx="816" cy="0"/>
              </a:xfrm>
              <a:prstGeom prst="line">
                <a:avLst/>
              </a:prstGeom>
              <a:grpFill/>
              <a:ln w="38100">
                <a:solidFill>
                  <a:srgbClr val="000099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>
                <a:off x="3552" y="1296"/>
                <a:ext cx="816" cy="0"/>
              </a:xfrm>
              <a:prstGeom prst="line">
                <a:avLst/>
              </a:prstGeom>
              <a:grpFill/>
              <a:ln w="38100">
                <a:solidFill>
                  <a:srgbClr val="000099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Text Box 9"/>
              <p:cNvSpPr txBox="1">
                <a:spLocks noChangeArrowheads="1"/>
              </p:cNvSpPr>
              <p:nvPr/>
            </p:nvSpPr>
            <p:spPr bwMode="auto">
              <a:xfrm>
                <a:off x="2604" y="980"/>
                <a:ext cx="756" cy="6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>
                    <a:latin typeface="Arial" charset="0"/>
                  </a:rPr>
                  <a:t>LTI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en-US">
                    <a:latin typeface="Arial" charset="0"/>
                  </a:rPr>
                  <a:t>System</a:t>
                </a:r>
                <a:endParaRPr lang="en-US">
                  <a:latin typeface="Times" charset="0"/>
                </a:endParaRPr>
              </a:p>
            </p:txBody>
          </p:sp>
        </p:grpSp>
        <p:graphicFrame>
          <p:nvGraphicFramePr>
            <p:cNvPr id="9" name="Object 10"/>
            <p:cNvGraphicFramePr>
              <a:graphicFrameLocks noChangeAspect="1"/>
            </p:cNvGraphicFramePr>
            <p:nvPr/>
          </p:nvGraphicFramePr>
          <p:xfrm>
            <a:off x="1488" y="1536"/>
            <a:ext cx="48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243" name="Equation" r:id="rId3" imgW="609600" imgH="330200" progId="Equation.DSMT36">
                    <p:embed/>
                  </p:oleObj>
                </mc:Choice>
                <mc:Fallback>
                  <p:oleObj name="Equation" r:id="rId3" imgW="609600" imgH="3302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536"/>
                          <a:ext cx="480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1"/>
            <p:cNvGraphicFramePr>
              <a:graphicFrameLocks noChangeAspect="1"/>
            </p:cNvGraphicFramePr>
            <p:nvPr/>
          </p:nvGraphicFramePr>
          <p:xfrm>
            <a:off x="3893" y="1536"/>
            <a:ext cx="47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244" name="Equation" r:id="rId5" imgW="596900" imgH="342900" progId="Equation.DSMT36">
                    <p:embed/>
                  </p:oleObj>
                </mc:Choice>
                <mc:Fallback>
                  <p:oleObj name="Equation" r:id="rId5" imgW="596900" imgH="3429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3" y="1536"/>
                          <a:ext cx="470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1488" y="1862"/>
            <a:ext cx="4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245" name="Equation" r:id="rId7" imgW="609600" imgH="355600" progId="Equation.DSMT36">
                    <p:embed/>
                  </p:oleObj>
                </mc:Choice>
                <mc:Fallback>
                  <p:oleObj name="Equation" r:id="rId7" imgW="609600" imgH="3556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862"/>
                          <a:ext cx="480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3"/>
            <p:cNvGraphicFramePr>
              <a:graphicFrameLocks noChangeAspect="1"/>
            </p:cNvGraphicFramePr>
            <p:nvPr/>
          </p:nvGraphicFramePr>
          <p:xfrm>
            <a:off x="3893" y="1872"/>
            <a:ext cx="47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246" name="Equation" r:id="rId9" imgW="596900" imgH="342900" progId="Equation.DSMT36">
                    <p:embed/>
                  </p:oleObj>
                </mc:Choice>
                <mc:Fallback>
                  <p:oleObj name="Equation" r:id="rId9" imgW="596900" imgH="342900" progId="Equation.DSMT3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3" y="1872"/>
                          <a:ext cx="470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861224"/>
              </p:ext>
            </p:extLst>
          </p:nvPr>
        </p:nvGraphicFramePr>
        <p:xfrm>
          <a:off x="6248400" y="1854200"/>
          <a:ext cx="22098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247" name="Equation" r:id="rId11" imgW="1739900" imgH="381000" progId="Equation.3">
                  <p:embed/>
                </p:oleObj>
              </mc:Choice>
              <mc:Fallback>
                <p:oleObj name="Equation" r:id="rId11" imgW="17399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854200"/>
                        <a:ext cx="220980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546670"/>
              </p:ext>
            </p:extLst>
          </p:nvPr>
        </p:nvGraphicFramePr>
        <p:xfrm>
          <a:off x="1752600" y="2844800"/>
          <a:ext cx="887413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248" name="Equation" r:id="rId13" imgW="698500" imgH="457200" progId="Equation.3">
                  <p:embed/>
                </p:oleObj>
              </mc:Choice>
              <mc:Fallback>
                <p:oleObj name="Equation" r:id="rId13" imgW="698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844800"/>
                        <a:ext cx="887413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297014"/>
              </p:ext>
            </p:extLst>
          </p:nvPr>
        </p:nvGraphicFramePr>
        <p:xfrm>
          <a:off x="5421312" y="2881313"/>
          <a:ext cx="227488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249" name="Equation" r:id="rId15" imgW="1790700" imgH="520700" progId="Equation.3">
                  <p:embed/>
                </p:oleObj>
              </mc:Choice>
              <mc:Fallback>
                <p:oleObj name="Equation" r:id="rId15" imgW="17907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312" y="2881313"/>
                        <a:ext cx="2274888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24831"/>
              </p:ext>
            </p:extLst>
          </p:nvPr>
        </p:nvGraphicFramePr>
        <p:xfrm>
          <a:off x="1114425" y="3467100"/>
          <a:ext cx="16287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250" name="Equation" r:id="rId17" imgW="1282700" imgH="508000" progId="Equation.3">
                  <p:embed/>
                </p:oleObj>
              </mc:Choice>
              <mc:Fallback>
                <p:oleObj name="Equation" r:id="rId17" imgW="12827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3467100"/>
                        <a:ext cx="162877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875289"/>
              </p:ext>
            </p:extLst>
          </p:nvPr>
        </p:nvGraphicFramePr>
        <p:xfrm>
          <a:off x="5791200" y="3657600"/>
          <a:ext cx="62865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251" name="Equation" r:id="rId19" imgW="495300" imgH="317500" progId="Equation.3">
                  <p:embed/>
                </p:oleObj>
              </mc:Choice>
              <mc:Fallback>
                <p:oleObj name="Equation" r:id="rId19" imgW="4953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657600"/>
                        <a:ext cx="62865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225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Steady-State Response of IIR Systems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Suddenly applied complex exponential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z</a:t>
            </a:r>
            <a:r>
              <a:rPr lang="en-US" dirty="0" smtClean="0"/>
              <a:t>-transform of output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009F35-5841-804D-9CED-BCA2A8A89BA4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236261"/>
              </p:ext>
            </p:extLst>
          </p:nvPr>
        </p:nvGraphicFramePr>
        <p:xfrm>
          <a:off x="1314450" y="2286000"/>
          <a:ext cx="6515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028" name="Equation" r:id="rId3" imgW="6515100" imgH="914400" progId="Equation.3">
                  <p:embed/>
                </p:oleObj>
              </mc:Choice>
              <mc:Fallback>
                <p:oleObj name="Equation" r:id="rId3" imgW="65151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4450" y="2286000"/>
                        <a:ext cx="65151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828536"/>
              </p:ext>
            </p:extLst>
          </p:nvPr>
        </p:nvGraphicFramePr>
        <p:xfrm>
          <a:off x="1422400" y="4114800"/>
          <a:ext cx="6108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029" name="Equation" r:id="rId5" imgW="6108700" imgH="914400" progId="Equation.3">
                  <p:embed/>
                </p:oleObj>
              </mc:Choice>
              <mc:Fallback>
                <p:oleObj name="Equation" r:id="rId5" imgW="61087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22400" y="4114800"/>
                        <a:ext cx="61087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735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Steady-State Response of IIR Systems -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partial fraction expansion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009F35-5841-804D-9CED-BCA2A8A89BA4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812797"/>
              </p:ext>
            </p:extLst>
          </p:nvPr>
        </p:nvGraphicFramePr>
        <p:xfrm>
          <a:off x="381000" y="2362200"/>
          <a:ext cx="84455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18" name="Equation" r:id="rId3" imgW="8445500" imgH="1054100" progId="Equation.3">
                  <p:embed/>
                </p:oleObj>
              </mc:Choice>
              <mc:Fallback>
                <p:oleObj name="Equation" r:id="rId3" imgW="8445500" imgH="105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362200"/>
                        <a:ext cx="84455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489511"/>
              </p:ext>
            </p:extLst>
          </p:nvPr>
        </p:nvGraphicFramePr>
        <p:xfrm>
          <a:off x="2794000" y="5105400"/>
          <a:ext cx="58928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19" name="Equation" r:id="rId5" imgW="5892800" imgH="1219200" progId="Equation.3">
                  <p:embed/>
                </p:oleObj>
              </mc:Choice>
              <mc:Fallback>
                <p:oleObj name="Equation" r:id="rId5" imgW="5892800" imgH="1219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94000" y="5105400"/>
                        <a:ext cx="58928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4414520" y="4869688"/>
            <a:ext cx="919480" cy="1378712"/>
            <a:chOff x="4414520" y="4660900"/>
            <a:chExt cx="919480" cy="1378712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flipV="1">
              <a:off x="4414520" y="4732020"/>
              <a:ext cx="777240" cy="130759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6697623"/>
                </p:ext>
              </p:extLst>
            </p:nvPr>
          </p:nvGraphicFramePr>
          <p:xfrm>
            <a:off x="5181600" y="4660900"/>
            <a:ext cx="1524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120" name="Equation" r:id="rId7" imgW="152400" imgH="292100" progId="Equation.3">
                    <p:embed/>
                  </p:oleObj>
                </mc:Choice>
                <mc:Fallback>
                  <p:oleObj name="Equation" r:id="rId7" imgW="152400" imgH="292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181600" y="4660900"/>
                          <a:ext cx="1524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/>
          <p:cNvGrpSpPr/>
          <p:nvPr/>
        </p:nvGrpSpPr>
        <p:grpSpPr>
          <a:xfrm>
            <a:off x="590550" y="3505200"/>
            <a:ext cx="8864600" cy="1346200"/>
            <a:chOff x="590550" y="3505200"/>
            <a:chExt cx="8864600" cy="1346200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8033344"/>
                </p:ext>
              </p:extLst>
            </p:nvPr>
          </p:nvGraphicFramePr>
          <p:xfrm>
            <a:off x="590550" y="3505200"/>
            <a:ext cx="8864600" cy="1346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121" name="Equation" r:id="rId9" imgW="8864600" imgH="1346200" progId="Equation.3">
                    <p:embed/>
                  </p:oleObj>
                </mc:Choice>
                <mc:Fallback>
                  <p:oleObj name="Equation" r:id="rId9" imgW="8864600" imgH="1346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90550" y="3505200"/>
                          <a:ext cx="8864600" cy="13462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/>
            <p:nvPr/>
          </p:nvSpPr>
          <p:spPr bwMode="auto">
            <a:xfrm>
              <a:off x="4572000" y="3657600"/>
              <a:ext cx="4254500" cy="1066800"/>
            </a:xfrm>
            <a:prstGeom prst="rect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93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Steady-State Response of IIR Systems -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artial fraction expansion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Inverse z-transform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009F35-5841-804D-9CED-BCA2A8A89BA4}" type="datetime1">
              <a:rPr lang="en-US" smtClean="0"/>
              <a:t>6/5/13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4E7754-164D-EC44-A61A-B9DDE42CE2C6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685069"/>
              </p:ext>
            </p:extLst>
          </p:nvPr>
        </p:nvGraphicFramePr>
        <p:xfrm>
          <a:off x="457200" y="2336800"/>
          <a:ext cx="84455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38" name="Equation" r:id="rId3" imgW="8445500" imgH="1104900" progId="Equation.3">
                  <p:embed/>
                </p:oleObj>
              </mc:Choice>
              <mc:Fallback>
                <p:oleObj name="Equation" r:id="rId3" imgW="8445500" imgH="1104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2336800"/>
                        <a:ext cx="84455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19411"/>
              </p:ext>
            </p:extLst>
          </p:nvPr>
        </p:nvGraphicFramePr>
        <p:xfrm>
          <a:off x="1676400" y="4038600"/>
          <a:ext cx="56896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39" name="Equation" r:id="rId5" imgW="5689600" imgH="1016000" progId="Equation.3">
                  <p:embed/>
                </p:oleObj>
              </mc:Choice>
              <mc:Fallback>
                <p:oleObj name="Equation" r:id="rId5" imgW="56896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6400" y="4038600"/>
                        <a:ext cx="56896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5864"/>
              </p:ext>
            </p:extLst>
          </p:nvPr>
        </p:nvGraphicFramePr>
        <p:xfrm>
          <a:off x="1304925" y="5257800"/>
          <a:ext cx="522763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40" name="Equation" r:id="rId7" imgW="5753100" imgH="419100" progId="Equation.3">
                  <p:embed/>
                </p:oleObj>
              </mc:Choice>
              <mc:Fallback>
                <p:oleObj name="Equation" r:id="rId7" imgW="5753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4925" y="5257800"/>
                        <a:ext cx="5227638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438400" y="3962400"/>
            <a:ext cx="2133600" cy="990600"/>
            <a:chOff x="2438400" y="3962400"/>
            <a:chExt cx="2133600" cy="990600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2438400" y="4114800"/>
              <a:ext cx="1905000" cy="8382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6631522"/>
                </p:ext>
              </p:extLst>
            </p:nvPr>
          </p:nvGraphicFramePr>
          <p:xfrm>
            <a:off x="4375150" y="3962400"/>
            <a:ext cx="196850" cy="276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141" name="Equation" r:id="rId9" imgW="215900" imgH="304800" progId="Equation.3">
                    <p:embed/>
                  </p:oleObj>
                </mc:Choice>
                <mc:Fallback>
                  <p:oleObj name="Equation" r:id="rId9" imgW="215900" imgH="304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375150" y="3962400"/>
                          <a:ext cx="196850" cy="2762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385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Steady-State Response – IIR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77FEE7-D850-F642-81FD-12F095A26115}" type="datetime1">
              <a:rPr lang="en-US" smtClean="0"/>
              <a:t>6/5/13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© 2003, JH McClellan &amp; RW Schafer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13A322-BF7B-E24E-BF5A-974247A11E99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pic>
        <p:nvPicPr>
          <p:cNvPr id="6" name="Picture 5" descr="iir_steady_st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64" y="1601706"/>
            <a:ext cx="4276636" cy="4722894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194321"/>
              </p:ext>
            </p:extLst>
          </p:nvPr>
        </p:nvGraphicFramePr>
        <p:xfrm>
          <a:off x="457200" y="755650"/>
          <a:ext cx="6413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081" name="Equation" r:id="rId4" imgW="6413500" imgH="533400" progId="Equation.3">
                  <p:embed/>
                </p:oleObj>
              </mc:Choice>
              <mc:Fallback>
                <p:oleObj name="Equation" r:id="rId4" imgW="64135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755650"/>
                        <a:ext cx="64135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592586"/>
              </p:ext>
            </p:extLst>
          </p:nvPr>
        </p:nvGraphicFramePr>
        <p:xfrm>
          <a:off x="2047964" y="1830306"/>
          <a:ext cx="1244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082" name="Equation" r:id="rId6" imgW="1244600" imgH="495300" progId="Equation.3">
                  <p:embed/>
                </p:oleObj>
              </mc:Choice>
              <mc:Fallback>
                <p:oleObj name="Equation" r:id="rId6" imgW="12446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7964" y="1830306"/>
                        <a:ext cx="1244600" cy="495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329452"/>
              </p:ext>
            </p:extLst>
          </p:nvPr>
        </p:nvGraphicFramePr>
        <p:xfrm>
          <a:off x="1914614" y="3392406"/>
          <a:ext cx="13589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083" name="Equation" r:id="rId8" imgW="1358900" imgH="495300" progId="Equation.3">
                  <p:embed/>
                </p:oleObj>
              </mc:Choice>
              <mc:Fallback>
                <p:oleObj name="Equation" r:id="rId8" imgW="13589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14614" y="3392406"/>
                        <a:ext cx="1358900" cy="495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89509"/>
              </p:ext>
            </p:extLst>
          </p:nvPr>
        </p:nvGraphicFramePr>
        <p:xfrm>
          <a:off x="1838414" y="4992606"/>
          <a:ext cx="1498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084" name="Equation" r:id="rId10" imgW="1498600" imgH="495300" progId="Equation.3">
                  <p:embed/>
                </p:oleObj>
              </mc:Choice>
              <mc:Fallback>
                <p:oleObj name="Equation" r:id="rId10" imgW="14986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38414" y="4992606"/>
                        <a:ext cx="1498600" cy="495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250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 DFT and DTFT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69875" y="6286500"/>
            <a:ext cx="1905000" cy="457200"/>
          </a:xfrm>
          <a:prstGeom prst="rect">
            <a:avLst/>
          </a:prstGeom>
        </p:spPr>
        <p:txBody>
          <a:bodyPr/>
          <a:lstStyle/>
          <a:p>
            <a:fld id="{C46EAB0F-45EA-5144-A1DA-14136F4B476A}" type="datetime1">
              <a:rPr lang="en-US" altLang="en-US" smtClean="0"/>
              <a:t>6/5/13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2865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 altLang="en-US" smtClean="0"/>
              <a:t>© 2013, JH McClellan &amp; RW Schafer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959600" y="6286500"/>
            <a:ext cx="1905000" cy="457200"/>
          </a:xfrm>
          <a:prstGeom prst="rect">
            <a:avLst/>
          </a:prstGeom>
        </p:spPr>
        <p:txBody>
          <a:bodyPr/>
          <a:lstStyle/>
          <a:p>
            <a:fld id="{06B40A40-E7F8-4248-93FA-CD562F033806}" type="slidenum">
              <a:rPr lang="en-US" altLang="en-US" smtClean="0"/>
              <a:pPr/>
              <a:t>9</a:t>
            </a:fld>
            <a:endParaRPr lang="en-US" altLang="en-US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32719651"/>
              </p:ext>
            </p:extLst>
          </p:nvPr>
        </p:nvGraphicFramePr>
        <p:xfrm>
          <a:off x="2427365" y="3986775"/>
          <a:ext cx="6564235" cy="118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563" name="Equation" r:id="rId3" imgW="5626100" imgH="1016000" progId="Equation.3">
                  <p:embed/>
                </p:oleObj>
              </mc:Choice>
              <mc:Fallback>
                <p:oleObj name="Equation" r:id="rId3" imgW="5626100" imgH="1016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365" y="3986775"/>
                        <a:ext cx="6564235" cy="1181563"/>
                      </a:xfrm>
                      <a:prstGeom prst="rect">
                        <a:avLst/>
                      </a:prstGeom>
                      <a:solidFill>
                        <a:srgbClr val="FFF5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72133481"/>
              </p:ext>
            </p:extLst>
          </p:nvPr>
        </p:nvGraphicFramePr>
        <p:xfrm>
          <a:off x="2460110" y="5251450"/>
          <a:ext cx="6496050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564" name="Equation" r:id="rId5" imgW="6032500" imgH="1003300" progId="Equation.3">
                  <p:embed/>
                </p:oleObj>
              </mc:Choice>
              <mc:Fallback>
                <p:oleObj name="Equation" r:id="rId5" imgW="6032500" imgH="1003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110" y="5251450"/>
                        <a:ext cx="6496050" cy="1077913"/>
                      </a:xfrm>
                      <a:prstGeom prst="rect">
                        <a:avLst/>
                      </a:prstGeom>
                      <a:solidFill>
                        <a:srgbClr val="FFF5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77245492"/>
              </p:ext>
            </p:extLst>
          </p:nvPr>
        </p:nvGraphicFramePr>
        <p:xfrm>
          <a:off x="1992055" y="2774767"/>
          <a:ext cx="6982266" cy="1065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565" name="Equation" r:id="rId7" imgW="6642100" imgH="1016000" progId="Equation.3">
                  <p:embed/>
                </p:oleObj>
              </mc:Choice>
              <mc:Fallback>
                <p:oleObj name="Equation" r:id="rId7" imgW="6642100" imgH="1016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055" y="2774767"/>
                        <a:ext cx="6982266" cy="1065578"/>
                      </a:xfrm>
                      <a:prstGeom prst="rect">
                        <a:avLst/>
                      </a:prstGeom>
                      <a:solidFill>
                        <a:srgbClr val="FFF5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61941261"/>
              </p:ext>
            </p:extLst>
          </p:nvPr>
        </p:nvGraphicFramePr>
        <p:xfrm>
          <a:off x="2514600" y="1572015"/>
          <a:ext cx="6468255" cy="1018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566" name="Equation" r:id="rId9" imgW="6426200" imgH="1016000" progId="Equation.3">
                  <p:embed/>
                </p:oleObj>
              </mc:Choice>
              <mc:Fallback>
                <p:oleObj name="Equation" r:id="rId9" imgW="6426200" imgH="1016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572015"/>
                        <a:ext cx="6468255" cy="1018785"/>
                      </a:xfrm>
                      <a:prstGeom prst="rect">
                        <a:avLst/>
                      </a:prstGeom>
                      <a:solidFill>
                        <a:srgbClr val="FFF5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1000" y="1751638"/>
            <a:ext cx="1087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DFT</a:t>
            </a:r>
            <a:endParaRPr lang="en-US" sz="28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802461"/>
            <a:ext cx="1697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Inverse </a:t>
            </a:r>
          </a:p>
          <a:p>
            <a:r>
              <a:rPr lang="en-US" sz="2800" dirty="0" smtClean="0">
                <a:latin typeface="+mj-lt"/>
              </a:rPr>
              <a:t>DFT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4106458"/>
            <a:ext cx="1316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DTFT</a:t>
            </a:r>
            <a:endParaRPr lang="en-US" sz="2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5257800"/>
            <a:ext cx="1621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Inverse</a:t>
            </a:r>
          </a:p>
          <a:p>
            <a:r>
              <a:rPr lang="en-US" sz="2800" dirty="0" smtClean="0">
                <a:latin typeface="+mj-lt"/>
              </a:rPr>
              <a:t> DTFT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95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09_EE102B_sp13">
  <a:themeElements>
    <a:clrScheme name="2025-aaPostLecture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2025-aaPostLectur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025-aaPostLecture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25-aaPostLecture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25-aaPostLectur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25-aaPostLecture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25-aaPostLecture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25-aaPostLecture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25-aaPostLecture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25-aaPostLecture 8">
        <a:dk1>
          <a:srgbClr val="333399"/>
        </a:dk1>
        <a:lt1>
          <a:srgbClr val="CCECFF"/>
        </a:lt1>
        <a:dk2>
          <a:srgbClr val="0000CC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E2F4FF"/>
        </a:accent3>
        <a:accent4>
          <a:srgbClr val="2A2A82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L09_EE102B_sp13.potx</Template>
  <TotalTime>16244</TotalTime>
  <Words>2214</Words>
  <Application>Microsoft Macintosh PowerPoint</Application>
  <PresentationFormat>On-screen Show (4:3)</PresentationFormat>
  <Paragraphs>521</Paragraphs>
  <Slides>86</Slides>
  <Notes>4</Notes>
  <HiddenSlides>11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L09_EE102B_sp13</vt:lpstr>
      <vt:lpstr>Equation</vt:lpstr>
      <vt:lpstr>STANFORD UNIVERSITY EE 102B         Spring-2013</vt:lpstr>
      <vt:lpstr>ASSIGNMENTS</vt:lpstr>
      <vt:lpstr>Office Hours for Course Staff – Come see us.</vt:lpstr>
      <vt:lpstr>Final Exam</vt:lpstr>
      <vt:lpstr>PowerPoint Presentation</vt:lpstr>
      <vt:lpstr>PowerPoint Presentation</vt:lpstr>
      <vt:lpstr>PowerPoint Presentation</vt:lpstr>
      <vt:lpstr>A Sampling Theorem for the DTFT</vt:lpstr>
      <vt:lpstr>Comparison: DFT and DTFT</vt:lpstr>
      <vt:lpstr>Sampling the DTFT</vt:lpstr>
      <vt:lpstr>Sample the DTFT and then reconstruct x[n] by inverse - I</vt:lpstr>
      <vt:lpstr>Sample the DTFT and then reconstruct - II</vt:lpstr>
      <vt:lpstr>Summary of DTFT Sampling Theorem</vt:lpstr>
      <vt:lpstr>PowerPoint Presentation</vt:lpstr>
      <vt:lpstr>PowerPoint Presentation</vt:lpstr>
      <vt:lpstr>Using the DTFT Sampling Theorem for Time-domain Convolution</vt:lpstr>
      <vt:lpstr>Convolution of Finite-Length Sequences</vt:lpstr>
      <vt:lpstr>Frequency Domain</vt:lpstr>
      <vt:lpstr>Sampling the DTFT of a Convolution</vt:lpstr>
      <vt:lpstr>Convolution Using the DFT</vt:lpstr>
      <vt:lpstr>Block Convolution</vt:lpstr>
      <vt:lpstr>Segmenting the Input </vt:lpstr>
      <vt:lpstr>Putting the Output Pieces Together</vt:lpstr>
      <vt:lpstr>Spectrum analysis of continuous-time signals</vt:lpstr>
      <vt:lpstr>Spectrum Analysis of Continuous-Time Signals</vt:lpstr>
      <vt:lpstr>Windowing</vt:lpstr>
      <vt:lpstr>Multiplication in the Time-Domain</vt:lpstr>
      <vt:lpstr>Rectangular Window</vt:lpstr>
      <vt:lpstr>Hann Window</vt:lpstr>
      <vt:lpstr>Windowing a Sinusoid </vt:lpstr>
      <vt:lpstr>PowerPoint Presentation</vt:lpstr>
      <vt:lpstr>PowerPoint Presentation</vt:lpstr>
      <vt:lpstr>the Short-Time spectrum The Spectrogram</vt:lpstr>
      <vt:lpstr>Example 1</vt:lpstr>
      <vt:lpstr>Example 1</vt:lpstr>
      <vt:lpstr>Time-Dependent (Short Time) DFT</vt:lpstr>
      <vt:lpstr>Illustration of Short-Time Analysis</vt:lpstr>
      <vt:lpstr>Long-Term Spectrum of Example 1</vt:lpstr>
      <vt:lpstr>Spectrogram for Example 1</vt:lpstr>
      <vt:lpstr>Spectrogram Slices for Example 1</vt:lpstr>
      <vt:lpstr>Example 2</vt:lpstr>
      <vt:lpstr>Spectrogram for Example 2</vt:lpstr>
      <vt:lpstr>Spectrogram Slices for Example 2</vt:lpstr>
      <vt:lpstr>Time-Dependent Fourier synthesis using the dft</vt:lpstr>
      <vt:lpstr>Reconstructing x[n] from Xr [n]</vt:lpstr>
      <vt:lpstr>Overlap-Add Synthesis</vt:lpstr>
      <vt:lpstr>Windows for Perfect Reconstruction</vt:lpstr>
      <vt:lpstr>Time-Dependent Processing</vt:lpstr>
      <vt:lpstr>Audio coding using the short-time dft</vt:lpstr>
      <vt:lpstr>Audio Coding Using STFT </vt:lpstr>
      <vt:lpstr>TDFT and Audibility Threshold</vt:lpstr>
      <vt:lpstr>MP3 Audio Coder</vt:lpstr>
      <vt:lpstr>Filter Bank and Quantization </vt:lpstr>
      <vt:lpstr>MPEG Window and Filter Impulse Response</vt:lpstr>
      <vt:lpstr>MPEG Filter Bank</vt:lpstr>
      <vt:lpstr>Audibility Threshold for Filter Bank</vt:lpstr>
      <vt:lpstr>Summary</vt:lpstr>
      <vt:lpstr>The Z-Transform</vt:lpstr>
      <vt:lpstr>The z-Transform</vt:lpstr>
      <vt:lpstr>Finite-Length Example:</vt:lpstr>
      <vt:lpstr>Region of Convergence for  z-Transform of an Infinite Sequence</vt:lpstr>
      <vt:lpstr>Right-Sided Exponential Signal </vt:lpstr>
      <vt:lpstr>Left-Side Exponential Signal </vt:lpstr>
      <vt:lpstr>Table of z-Transform Pairs</vt:lpstr>
      <vt:lpstr>Two-Sided Exponential Signal </vt:lpstr>
      <vt:lpstr>Relation to DTFT</vt:lpstr>
      <vt:lpstr>LTI Systems  and the z-Transform</vt:lpstr>
      <vt:lpstr>Why is the z-transform so useful and important in DSP?</vt:lpstr>
      <vt:lpstr>Causal LTI Systems – 1 </vt:lpstr>
      <vt:lpstr>Causal LTI Systems – II Impulse response of DE</vt:lpstr>
      <vt:lpstr>Frequency Response of a DE</vt:lpstr>
      <vt:lpstr>Poles and Zeros and the Frequency Response</vt:lpstr>
      <vt:lpstr>PowerPoint Presentation</vt:lpstr>
      <vt:lpstr>Classes of LTI Systems Based on Pole-Zero Locations</vt:lpstr>
      <vt:lpstr>Allpass Systems</vt:lpstr>
      <vt:lpstr>General Representation of Systems - I</vt:lpstr>
      <vt:lpstr>General Representation of Systems - II</vt:lpstr>
      <vt:lpstr>Third-Order Elliptic Filter Example</vt:lpstr>
      <vt:lpstr>PowerPoint Presentation</vt:lpstr>
      <vt:lpstr>PowerPoint Presentation</vt:lpstr>
      <vt:lpstr> Steady-state response to a Complex Exponential</vt:lpstr>
      <vt:lpstr>Frequency Response and Complex Exponential Signals</vt:lpstr>
      <vt:lpstr>Steady-State Response of IIR Systems - I</vt:lpstr>
      <vt:lpstr>Steady-State Response of IIR Systems - II</vt:lpstr>
      <vt:lpstr>Steady-State Response of IIR Systems - III</vt:lpstr>
      <vt:lpstr>Steady-State Response – IIR </vt:lpstr>
    </vt:vector>
  </TitlesOfParts>
  <Company>gt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EE-2200            Fall-98</dc:title>
  <dc:creator>asdf</dc:creator>
  <cp:lastModifiedBy>Ron Schafer</cp:lastModifiedBy>
  <cp:revision>875</cp:revision>
  <cp:lastPrinted>2013-06-04T19:22:47Z</cp:lastPrinted>
  <dcterms:created xsi:type="dcterms:W3CDTF">1998-10-09T04:53:29Z</dcterms:created>
  <dcterms:modified xsi:type="dcterms:W3CDTF">2013-06-05T17:22:45Z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jim.mcclellan@ece.gatech.edu</vt:lpwstr>
  </property>
  <property fmtid="{D5CDD505-2E9C-101B-9397-08002B2CF9AE}" pid="8" name="HomePage">
    <vt:lpwstr>http://users.ece.gatech.edu/mcclella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4</vt:i4>
  </property>
  <property fmtid="{D5CDD505-2E9C-101B-9397-08002B2CF9AE}" pid="21" name="OutputDir">
    <vt:lpwstr>D:</vt:lpwstr>
  </property>
</Properties>
</file>